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50"/>
  </p:notesMasterIdLst>
  <p:sldIdLst>
    <p:sldId id="257" r:id="rId2"/>
    <p:sldId id="258" r:id="rId3"/>
    <p:sldId id="479" r:id="rId4"/>
    <p:sldId id="259" r:id="rId5"/>
    <p:sldId id="260" r:id="rId6"/>
    <p:sldId id="261" r:id="rId7"/>
    <p:sldId id="262" r:id="rId8"/>
    <p:sldId id="263" r:id="rId9"/>
    <p:sldId id="264" r:id="rId10"/>
    <p:sldId id="451" r:id="rId11"/>
    <p:sldId id="265" r:id="rId12"/>
    <p:sldId id="452" r:id="rId13"/>
    <p:sldId id="266" r:id="rId14"/>
    <p:sldId id="453" r:id="rId15"/>
    <p:sldId id="267" r:id="rId16"/>
    <p:sldId id="454" r:id="rId17"/>
    <p:sldId id="268" r:id="rId18"/>
    <p:sldId id="455" r:id="rId19"/>
    <p:sldId id="269" r:id="rId20"/>
    <p:sldId id="456" r:id="rId21"/>
    <p:sldId id="270" r:id="rId22"/>
    <p:sldId id="271" r:id="rId23"/>
    <p:sldId id="460" r:id="rId24"/>
    <p:sldId id="481" r:id="rId25"/>
    <p:sldId id="272" r:id="rId26"/>
    <p:sldId id="437"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461" r:id="rId41"/>
    <p:sldId id="297" r:id="rId42"/>
    <p:sldId id="457" r:id="rId43"/>
    <p:sldId id="482" r:id="rId44"/>
    <p:sldId id="287" r:id="rId45"/>
    <p:sldId id="288" r:id="rId46"/>
    <p:sldId id="289" r:id="rId47"/>
    <p:sldId id="290" r:id="rId48"/>
    <p:sldId id="291" r:id="rId49"/>
    <p:sldId id="292" r:id="rId50"/>
    <p:sldId id="293" r:id="rId51"/>
    <p:sldId id="294" r:id="rId52"/>
    <p:sldId id="295" r:id="rId53"/>
    <p:sldId id="296" r:id="rId54"/>
    <p:sldId id="298" r:id="rId55"/>
    <p:sldId id="483" r:id="rId56"/>
    <p:sldId id="299" r:id="rId57"/>
    <p:sldId id="300" r:id="rId58"/>
    <p:sldId id="301" r:id="rId59"/>
    <p:sldId id="302" r:id="rId60"/>
    <p:sldId id="303" r:id="rId61"/>
    <p:sldId id="304" r:id="rId62"/>
    <p:sldId id="305" r:id="rId63"/>
    <p:sldId id="306" r:id="rId64"/>
    <p:sldId id="307" r:id="rId65"/>
    <p:sldId id="308" r:id="rId66"/>
    <p:sldId id="462" r:id="rId67"/>
    <p:sldId id="463" r:id="rId68"/>
    <p:sldId id="309" r:id="rId69"/>
    <p:sldId id="310" r:id="rId70"/>
    <p:sldId id="311" r:id="rId71"/>
    <p:sldId id="312" r:id="rId72"/>
    <p:sldId id="450" r:id="rId73"/>
    <p:sldId id="313" r:id="rId74"/>
    <p:sldId id="314" r:id="rId75"/>
    <p:sldId id="315" r:id="rId76"/>
    <p:sldId id="316" r:id="rId77"/>
    <p:sldId id="317" r:id="rId78"/>
    <p:sldId id="318" r:id="rId79"/>
    <p:sldId id="458" r:id="rId80"/>
    <p:sldId id="448" r:id="rId81"/>
    <p:sldId id="439" r:id="rId82"/>
    <p:sldId id="440" r:id="rId83"/>
    <p:sldId id="441" r:id="rId84"/>
    <p:sldId id="442" r:id="rId85"/>
    <p:sldId id="443" r:id="rId86"/>
    <p:sldId id="445" r:id="rId87"/>
    <p:sldId id="444" r:id="rId88"/>
    <p:sldId id="446" r:id="rId89"/>
    <p:sldId id="484" r:id="rId90"/>
    <p:sldId id="319" r:id="rId91"/>
    <p:sldId id="320" r:id="rId92"/>
    <p:sldId id="321" r:id="rId93"/>
    <p:sldId id="485" r:id="rId94"/>
    <p:sldId id="322" r:id="rId95"/>
    <p:sldId id="323" r:id="rId96"/>
    <p:sldId id="324" r:id="rId97"/>
    <p:sldId id="325" r:id="rId98"/>
    <p:sldId id="326" r:id="rId99"/>
    <p:sldId id="327" r:id="rId100"/>
    <p:sldId id="328" r:id="rId101"/>
    <p:sldId id="459" r:id="rId102"/>
    <p:sldId id="329" r:id="rId103"/>
    <p:sldId id="330" r:id="rId104"/>
    <p:sldId id="331" r:id="rId105"/>
    <p:sldId id="332" r:id="rId106"/>
    <p:sldId id="333" r:id="rId107"/>
    <p:sldId id="334" r:id="rId108"/>
    <p:sldId id="335" r:id="rId109"/>
    <p:sldId id="336" r:id="rId110"/>
    <p:sldId id="486" r:id="rId111"/>
    <p:sldId id="338" r:id="rId112"/>
    <p:sldId id="488" r:id="rId113"/>
    <p:sldId id="340" r:id="rId114"/>
    <p:sldId id="341" r:id="rId115"/>
    <p:sldId id="449" r:id="rId116"/>
    <p:sldId id="342" r:id="rId117"/>
    <p:sldId id="343" r:id="rId118"/>
    <p:sldId id="344" r:id="rId119"/>
    <p:sldId id="345" r:id="rId120"/>
    <p:sldId id="346" r:id="rId121"/>
    <p:sldId id="347" r:id="rId122"/>
    <p:sldId id="348" r:id="rId123"/>
    <p:sldId id="339" r:id="rId124"/>
    <p:sldId id="349" r:id="rId125"/>
    <p:sldId id="350" r:id="rId126"/>
    <p:sldId id="351" r:id="rId127"/>
    <p:sldId id="352" r:id="rId128"/>
    <p:sldId id="353" r:id="rId129"/>
    <p:sldId id="464" r:id="rId130"/>
    <p:sldId id="354" r:id="rId131"/>
    <p:sldId id="489" r:id="rId132"/>
    <p:sldId id="355" r:id="rId133"/>
    <p:sldId id="356" r:id="rId134"/>
    <p:sldId id="490" r:id="rId135"/>
    <p:sldId id="465" r:id="rId136"/>
    <p:sldId id="470" r:id="rId137"/>
    <p:sldId id="471" r:id="rId138"/>
    <p:sldId id="472" r:id="rId139"/>
    <p:sldId id="473" r:id="rId140"/>
    <p:sldId id="474" r:id="rId141"/>
    <p:sldId id="475" r:id="rId142"/>
    <p:sldId id="476" r:id="rId143"/>
    <p:sldId id="478" r:id="rId144"/>
    <p:sldId id="480" r:id="rId145"/>
    <p:sldId id="492" r:id="rId146"/>
    <p:sldId id="370" r:id="rId147"/>
    <p:sldId id="491" r:id="rId148"/>
    <p:sldId id="477" r:id="rId14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4F3D"/>
    <a:srgbClr val="E438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81" autoAdjust="0"/>
    <p:restoredTop sz="94660"/>
  </p:normalViewPr>
  <p:slideViewPr>
    <p:cSldViewPr>
      <p:cViewPr varScale="1">
        <p:scale>
          <a:sx n="88" d="100"/>
          <a:sy n="88" d="100"/>
        </p:scale>
        <p:origin x="945" y="6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notesMaster" Target="notesMasters/notesMaster1.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slide" Target="slides/slide128.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slide" Target="slides/slide131.xml"/><Relationship Id="rId140" Type="http://schemas.openxmlformats.org/officeDocument/2006/relationships/slide" Target="slides/slide139.xml"/><Relationship Id="rId145" Type="http://schemas.openxmlformats.org/officeDocument/2006/relationships/slide" Target="slides/slide144.xml"/><Relationship Id="rId15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s>
</file>

<file path=ppt/diagrams/_rels/data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rawing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4D29DD-CD94-4E0D-8EDF-96BAEC00D00F}"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AU"/>
        </a:p>
      </dgm:t>
    </dgm:pt>
    <dgm:pt modelId="{FBDA98AC-DD7D-4F1C-80BD-5B886F84C63E}">
      <dgm:prSet phldrT="[Text]"/>
      <dgm:spPr>
        <a:solidFill>
          <a:schemeClr val="tx2">
            <a:lumMod val="75000"/>
          </a:schemeClr>
        </a:solidFill>
      </dgm:spPr>
      <dgm:t>
        <a:bodyPr/>
        <a:lstStyle/>
        <a:p>
          <a:r>
            <a:rPr lang="en-US" dirty="0"/>
            <a:t>Participation</a:t>
          </a:r>
          <a:endParaRPr lang="en-AU" dirty="0"/>
        </a:p>
      </dgm:t>
    </dgm:pt>
    <dgm:pt modelId="{83934551-204D-45B5-9E61-BE3375FE80E7}" type="parTrans" cxnId="{0EE473C9-CF6F-4014-B993-79BC28669713}">
      <dgm:prSet/>
      <dgm:spPr/>
      <dgm:t>
        <a:bodyPr/>
        <a:lstStyle/>
        <a:p>
          <a:endParaRPr lang="en-AU"/>
        </a:p>
      </dgm:t>
    </dgm:pt>
    <dgm:pt modelId="{17F338EC-E5C1-4977-BF10-1F05DD91E3AC}" type="sibTrans" cxnId="{0EE473C9-CF6F-4014-B993-79BC28669713}">
      <dgm:prSet/>
      <dgm:spPr>
        <a:solidFill>
          <a:schemeClr val="tx1">
            <a:lumMod val="90000"/>
            <a:lumOff val="10000"/>
          </a:schemeClr>
        </a:solidFill>
      </dgm:spPr>
      <dgm:t>
        <a:bodyPr/>
        <a:lstStyle/>
        <a:p>
          <a:endParaRPr lang="en-AU"/>
        </a:p>
      </dgm:t>
    </dgm:pt>
    <dgm:pt modelId="{04224E4C-2B6C-4FC1-9C6E-122B045E2C56}">
      <dgm:prSet phldrT="[Text]"/>
      <dgm:spPr>
        <a:solidFill>
          <a:srgbClr val="00B050"/>
        </a:solidFill>
      </dgm:spPr>
      <dgm:t>
        <a:bodyPr/>
        <a:lstStyle/>
        <a:p>
          <a:r>
            <a:rPr lang="en-US" dirty="0"/>
            <a:t>Empowerment</a:t>
          </a:r>
          <a:endParaRPr lang="en-AU" dirty="0"/>
        </a:p>
      </dgm:t>
    </dgm:pt>
    <dgm:pt modelId="{AE30081E-98B1-4186-B263-967E2EA2C040}" type="parTrans" cxnId="{F813D698-2D3D-4E50-9D2F-5EFD5160055D}">
      <dgm:prSet/>
      <dgm:spPr/>
      <dgm:t>
        <a:bodyPr/>
        <a:lstStyle/>
        <a:p>
          <a:endParaRPr lang="en-AU"/>
        </a:p>
      </dgm:t>
    </dgm:pt>
    <dgm:pt modelId="{C9D7671F-F2C6-4EB0-A178-3CE659F20EF3}" type="sibTrans" cxnId="{F813D698-2D3D-4E50-9D2F-5EFD5160055D}">
      <dgm:prSet/>
      <dgm:spPr>
        <a:solidFill>
          <a:schemeClr val="tx1">
            <a:lumMod val="90000"/>
            <a:lumOff val="10000"/>
          </a:schemeClr>
        </a:solidFill>
      </dgm:spPr>
      <dgm:t>
        <a:bodyPr/>
        <a:lstStyle/>
        <a:p>
          <a:endParaRPr lang="en-AU"/>
        </a:p>
      </dgm:t>
    </dgm:pt>
    <dgm:pt modelId="{A028544A-CF13-47F1-9329-2B8470A2C1A3}" type="pres">
      <dgm:prSet presAssocID="{A74D29DD-CD94-4E0D-8EDF-96BAEC00D00F}" presName="cycle" presStyleCnt="0">
        <dgm:presLayoutVars>
          <dgm:dir/>
          <dgm:resizeHandles val="exact"/>
        </dgm:presLayoutVars>
      </dgm:prSet>
      <dgm:spPr/>
    </dgm:pt>
    <dgm:pt modelId="{97890663-8AC1-4362-833B-0D191403E748}" type="pres">
      <dgm:prSet presAssocID="{FBDA98AC-DD7D-4F1C-80BD-5B886F84C63E}" presName="node" presStyleLbl="node1" presStyleIdx="0" presStyleCnt="2">
        <dgm:presLayoutVars>
          <dgm:bulletEnabled val="1"/>
        </dgm:presLayoutVars>
      </dgm:prSet>
      <dgm:spPr/>
    </dgm:pt>
    <dgm:pt modelId="{89D65D94-8502-40AD-AF29-F3C9227B6D4E}" type="pres">
      <dgm:prSet presAssocID="{17F338EC-E5C1-4977-BF10-1F05DD91E3AC}" presName="sibTrans" presStyleLbl="sibTrans2D1" presStyleIdx="0" presStyleCnt="2"/>
      <dgm:spPr/>
    </dgm:pt>
    <dgm:pt modelId="{F0967C97-6319-48B7-9CF0-B8ED2FD22470}" type="pres">
      <dgm:prSet presAssocID="{17F338EC-E5C1-4977-BF10-1F05DD91E3AC}" presName="connectorText" presStyleLbl="sibTrans2D1" presStyleIdx="0" presStyleCnt="2"/>
      <dgm:spPr/>
    </dgm:pt>
    <dgm:pt modelId="{1C64E558-EF1D-486A-AB1A-2E1D1654F74E}" type="pres">
      <dgm:prSet presAssocID="{04224E4C-2B6C-4FC1-9C6E-122B045E2C56}" presName="node" presStyleLbl="node1" presStyleIdx="1" presStyleCnt="2">
        <dgm:presLayoutVars>
          <dgm:bulletEnabled val="1"/>
        </dgm:presLayoutVars>
      </dgm:prSet>
      <dgm:spPr/>
    </dgm:pt>
    <dgm:pt modelId="{18198BAC-4799-4D11-95AD-8F184201F7BE}" type="pres">
      <dgm:prSet presAssocID="{C9D7671F-F2C6-4EB0-A178-3CE659F20EF3}" presName="sibTrans" presStyleLbl="sibTrans2D1" presStyleIdx="1" presStyleCnt="2"/>
      <dgm:spPr/>
    </dgm:pt>
    <dgm:pt modelId="{97FC908B-A948-4351-8AAC-76C44CB62B1D}" type="pres">
      <dgm:prSet presAssocID="{C9D7671F-F2C6-4EB0-A178-3CE659F20EF3}" presName="connectorText" presStyleLbl="sibTrans2D1" presStyleIdx="1" presStyleCnt="2"/>
      <dgm:spPr/>
    </dgm:pt>
  </dgm:ptLst>
  <dgm:cxnLst>
    <dgm:cxn modelId="{0D0A4714-0293-4261-9999-5ADD085C8BDB}" type="presOf" srcId="{FBDA98AC-DD7D-4F1C-80BD-5B886F84C63E}" destId="{97890663-8AC1-4362-833B-0D191403E748}" srcOrd="0" destOrd="0" presId="urn:microsoft.com/office/officeart/2005/8/layout/cycle2"/>
    <dgm:cxn modelId="{795B8223-E80C-417A-87AF-9D4E581109AE}" type="presOf" srcId="{17F338EC-E5C1-4977-BF10-1F05DD91E3AC}" destId="{F0967C97-6319-48B7-9CF0-B8ED2FD22470}" srcOrd="1" destOrd="0" presId="urn:microsoft.com/office/officeart/2005/8/layout/cycle2"/>
    <dgm:cxn modelId="{1174DB6F-CE43-4ADA-9ABA-A013E8341C0A}" type="presOf" srcId="{A74D29DD-CD94-4E0D-8EDF-96BAEC00D00F}" destId="{A028544A-CF13-47F1-9329-2B8470A2C1A3}" srcOrd="0" destOrd="0" presId="urn:microsoft.com/office/officeart/2005/8/layout/cycle2"/>
    <dgm:cxn modelId="{8DA30B7A-19D7-43DE-89D0-59B9B05F0C7C}" type="presOf" srcId="{C9D7671F-F2C6-4EB0-A178-3CE659F20EF3}" destId="{97FC908B-A948-4351-8AAC-76C44CB62B1D}" srcOrd="1" destOrd="0" presId="urn:microsoft.com/office/officeart/2005/8/layout/cycle2"/>
    <dgm:cxn modelId="{F813D698-2D3D-4E50-9D2F-5EFD5160055D}" srcId="{A74D29DD-CD94-4E0D-8EDF-96BAEC00D00F}" destId="{04224E4C-2B6C-4FC1-9C6E-122B045E2C56}" srcOrd="1" destOrd="0" parTransId="{AE30081E-98B1-4186-B263-967E2EA2C040}" sibTransId="{C9D7671F-F2C6-4EB0-A178-3CE659F20EF3}"/>
    <dgm:cxn modelId="{0EE473C9-CF6F-4014-B993-79BC28669713}" srcId="{A74D29DD-CD94-4E0D-8EDF-96BAEC00D00F}" destId="{FBDA98AC-DD7D-4F1C-80BD-5B886F84C63E}" srcOrd="0" destOrd="0" parTransId="{83934551-204D-45B5-9E61-BE3375FE80E7}" sibTransId="{17F338EC-E5C1-4977-BF10-1F05DD91E3AC}"/>
    <dgm:cxn modelId="{69374EDA-40DB-45A1-B6A5-E15E3937409D}" type="presOf" srcId="{C9D7671F-F2C6-4EB0-A178-3CE659F20EF3}" destId="{18198BAC-4799-4D11-95AD-8F184201F7BE}" srcOrd="0" destOrd="0" presId="urn:microsoft.com/office/officeart/2005/8/layout/cycle2"/>
    <dgm:cxn modelId="{36B9D3FC-61C4-4F30-B304-77210B9C35BC}" type="presOf" srcId="{17F338EC-E5C1-4977-BF10-1F05DD91E3AC}" destId="{89D65D94-8502-40AD-AF29-F3C9227B6D4E}" srcOrd="0" destOrd="0" presId="urn:microsoft.com/office/officeart/2005/8/layout/cycle2"/>
    <dgm:cxn modelId="{F2B51AFF-4C21-402E-9519-4C6255E8B8A4}" type="presOf" srcId="{04224E4C-2B6C-4FC1-9C6E-122B045E2C56}" destId="{1C64E558-EF1D-486A-AB1A-2E1D1654F74E}" srcOrd="0" destOrd="0" presId="urn:microsoft.com/office/officeart/2005/8/layout/cycle2"/>
    <dgm:cxn modelId="{69CC641C-7870-4C32-AD0D-2970EDC04166}" type="presParOf" srcId="{A028544A-CF13-47F1-9329-2B8470A2C1A3}" destId="{97890663-8AC1-4362-833B-0D191403E748}" srcOrd="0" destOrd="0" presId="urn:microsoft.com/office/officeart/2005/8/layout/cycle2"/>
    <dgm:cxn modelId="{9F2B2104-9C0C-4513-ABC1-DB6B7C5302D1}" type="presParOf" srcId="{A028544A-CF13-47F1-9329-2B8470A2C1A3}" destId="{89D65D94-8502-40AD-AF29-F3C9227B6D4E}" srcOrd="1" destOrd="0" presId="urn:microsoft.com/office/officeart/2005/8/layout/cycle2"/>
    <dgm:cxn modelId="{E225BD85-E777-4107-9148-4746B56B8624}" type="presParOf" srcId="{89D65D94-8502-40AD-AF29-F3C9227B6D4E}" destId="{F0967C97-6319-48B7-9CF0-B8ED2FD22470}" srcOrd="0" destOrd="0" presId="urn:microsoft.com/office/officeart/2005/8/layout/cycle2"/>
    <dgm:cxn modelId="{40624A9A-6B9E-4B9E-992B-B446BDE9F892}" type="presParOf" srcId="{A028544A-CF13-47F1-9329-2B8470A2C1A3}" destId="{1C64E558-EF1D-486A-AB1A-2E1D1654F74E}" srcOrd="2" destOrd="0" presId="urn:microsoft.com/office/officeart/2005/8/layout/cycle2"/>
    <dgm:cxn modelId="{6F07AA2E-EF02-4851-88C7-E76FEE585965}" type="presParOf" srcId="{A028544A-CF13-47F1-9329-2B8470A2C1A3}" destId="{18198BAC-4799-4D11-95AD-8F184201F7BE}" srcOrd="3" destOrd="0" presId="urn:microsoft.com/office/officeart/2005/8/layout/cycle2"/>
    <dgm:cxn modelId="{51C7EF55-6CEE-47DE-A6D1-F7945741EE42}" type="presParOf" srcId="{18198BAC-4799-4D11-95AD-8F184201F7BE}" destId="{97FC908B-A948-4351-8AAC-76C44CB62B1D}"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BAA9593-9010-4CFA-96AF-13A58067DB62}"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593052BC-5259-42C9-8084-0AEA8AF7F49C}">
      <dgm:prSet/>
      <dgm:spPr/>
      <dgm:t>
        <a:bodyPr/>
        <a:lstStyle/>
        <a:p>
          <a:r>
            <a:rPr lang="en-US"/>
            <a:t>1. Think back to Erin Brockovich. Identify the sections of the Jakarta Declaration  that were not well implemented. </a:t>
          </a:r>
        </a:p>
      </dgm:t>
    </dgm:pt>
    <dgm:pt modelId="{7443FA55-9928-4315-A5BE-3F284C36BB3C}" type="parTrans" cxnId="{3C5DD8BD-AE0E-46BC-B700-5FF4DF8CC78A}">
      <dgm:prSet/>
      <dgm:spPr/>
      <dgm:t>
        <a:bodyPr/>
        <a:lstStyle/>
        <a:p>
          <a:endParaRPr lang="en-US"/>
        </a:p>
      </dgm:t>
    </dgm:pt>
    <dgm:pt modelId="{6C9D40D9-70FA-4560-BC14-2BE50B826B85}" type="sibTrans" cxnId="{3C5DD8BD-AE0E-46BC-B700-5FF4DF8CC78A}">
      <dgm:prSet/>
      <dgm:spPr/>
      <dgm:t>
        <a:bodyPr/>
        <a:lstStyle/>
        <a:p>
          <a:endParaRPr lang="en-US"/>
        </a:p>
      </dgm:t>
    </dgm:pt>
    <dgm:pt modelId="{F711F489-1687-4AC5-A96C-BF3ED19F3459}">
      <dgm:prSet/>
      <dgm:spPr/>
      <dgm:t>
        <a:bodyPr/>
        <a:lstStyle/>
        <a:p>
          <a:r>
            <a:rPr lang="en-US"/>
            <a:t>2. Explain the impact participation has on empowerment.</a:t>
          </a:r>
        </a:p>
      </dgm:t>
    </dgm:pt>
    <dgm:pt modelId="{38D2EC11-0A78-4F08-9D68-4E6C076DEC28}" type="parTrans" cxnId="{79C19F02-7517-4E48-8BE9-565AE65F2F77}">
      <dgm:prSet/>
      <dgm:spPr/>
      <dgm:t>
        <a:bodyPr/>
        <a:lstStyle/>
        <a:p>
          <a:endParaRPr lang="en-US"/>
        </a:p>
      </dgm:t>
    </dgm:pt>
    <dgm:pt modelId="{3FB073C1-0AF4-4399-BFE9-9FC4C9ACDF47}" type="sibTrans" cxnId="{79C19F02-7517-4E48-8BE9-565AE65F2F77}">
      <dgm:prSet/>
      <dgm:spPr/>
      <dgm:t>
        <a:bodyPr/>
        <a:lstStyle/>
        <a:p>
          <a:endParaRPr lang="en-US"/>
        </a:p>
      </dgm:t>
    </dgm:pt>
    <dgm:pt modelId="{710D39AA-478A-47EA-A948-85FE15485535}">
      <dgm:prSet/>
      <dgm:spPr/>
      <dgm:t>
        <a:bodyPr/>
        <a:lstStyle/>
        <a:p>
          <a:r>
            <a:rPr lang="en-US"/>
            <a:t>3. Consider a health intervention that has taken place either at Kennedy or another school you are aware of. Which levels of participation were used in this intervention and WHY?</a:t>
          </a:r>
        </a:p>
      </dgm:t>
    </dgm:pt>
    <dgm:pt modelId="{4AFBA86F-7579-4C11-B041-4941FEEA1BA2}" type="parTrans" cxnId="{7ADC0BDB-3342-4D3E-90FB-8E00157F877D}">
      <dgm:prSet/>
      <dgm:spPr/>
      <dgm:t>
        <a:bodyPr/>
        <a:lstStyle/>
        <a:p>
          <a:endParaRPr lang="en-US"/>
        </a:p>
      </dgm:t>
    </dgm:pt>
    <dgm:pt modelId="{D9590CA2-6459-4750-B0EC-1A159BC87335}" type="sibTrans" cxnId="{7ADC0BDB-3342-4D3E-90FB-8E00157F877D}">
      <dgm:prSet/>
      <dgm:spPr/>
      <dgm:t>
        <a:bodyPr/>
        <a:lstStyle/>
        <a:p>
          <a:endParaRPr lang="en-US"/>
        </a:p>
      </dgm:t>
    </dgm:pt>
    <dgm:pt modelId="{5CFD1591-59C3-4EC4-AFD9-E7E6C8447B67}" type="pres">
      <dgm:prSet presAssocID="{8BAA9593-9010-4CFA-96AF-13A58067DB62}" presName="root" presStyleCnt="0">
        <dgm:presLayoutVars>
          <dgm:dir/>
          <dgm:resizeHandles val="exact"/>
        </dgm:presLayoutVars>
      </dgm:prSet>
      <dgm:spPr/>
    </dgm:pt>
    <dgm:pt modelId="{9CE49E08-DD49-4D7E-9449-8AFCBE0BEB69}" type="pres">
      <dgm:prSet presAssocID="{593052BC-5259-42C9-8084-0AEA8AF7F49C}" presName="compNode" presStyleCnt="0"/>
      <dgm:spPr/>
    </dgm:pt>
    <dgm:pt modelId="{2449F6D4-92D0-40B3-B3A0-213D0B8DB402}" type="pres">
      <dgm:prSet presAssocID="{593052BC-5259-42C9-8084-0AEA8AF7F49C}" presName="bgRect" presStyleLbl="bgShp" presStyleIdx="0" presStyleCnt="3"/>
      <dgm:spPr/>
    </dgm:pt>
    <dgm:pt modelId="{F4054086-A4A2-4D59-B716-08C95409BEDB}" type="pres">
      <dgm:prSet presAssocID="{593052BC-5259-42C9-8084-0AEA8AF7F49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esentation with Checklist"/>
        </a:ext>
      </dgm:extLst>
    </dgm:pt>
    <dgm:pt modelId="{F7D04389-4A2E-48EC-9476-8FFDEA422753}" type="pres">
      <dgm:prSet presAssocID="{593052BC-5259-42C9-8084-0AEA8AF7F49C}" presName="spaceRect" presStyleCnt="0"/>
      <dgm:spPr/>
    </dgm:pt>
    <dgm:pt modelId="{8CD985B0-87EE-4B1C-88AB-F3E0A6FBB36C}" type="pres">
      <dgm:prSet presAssocID="{593052BC-5259-42C9-8084-0AEA8AF7F49C}" presName="parTx" presStyleLbl="revTx" presStyleIdx="0" presStyleCnt="3">
        <dgm:presLayoutVars>
          <dgm:chMax val="0"/>
          <dgm:chPref val="0"/>
        </dgm:presLayoutVars>
      </dgm:prSet>
      <dgm:spPr/>
    </dgm:pt>
    <dgm:pt modelId="{83DE1C63-CE2D-4585-A995-7D97359416F7}" type="pres">
      <dgm:prSet presAssocID="{6C9D40D9-70FA-4560-BC14-2BE50B826B85}" presName="sibTrans" presStyleCnt="0"/>
      <dgm:spPr/>
    </dgm:pt>
    <dgm:pt modelId="{6B0AA0A8-4DEC-408B-9532-21A87C2EDDA2}" type="pres">
      <dgm:prSet presAssocID="{F711F489-1687-4AC5-A96C-BF3ED19F3459}" presName="compNode" presStyleCnt="0"/>
      <dgm:spPr/>
    </dgm:pt>
    <dgm:pt modelId="{C401C743-2507-424D-891E-972B850573F6}" type="pres">
      <dgm:prSet presAssocID="{F711F489-1687-4AC5-A96C-BF3ED19F3459}" presName="bgRect" presStyleLbl="bgShp" presStyleIdx="1" presStyleCnt="3"/>
      <dgm:spPr/>
    </dgm:pt>
    <dgm:pt modelId="{595E892D-594D-4BC2-AA62-CEB57976B472}" type="pres">
      <dgm:prSet presAssocID="{F711F489-1687-4AC5-A96C-BF3ED19F345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ssroom"/>
        </a:ext>
      </dgm:extLst>
    </dgm:pt>
    <dgm:pt modelId="{E66218E7-40C1-4BEC-BDA0-C77965EED02C}" type="pres">
      <dgm:prSet presAssocID="{F711F489-1687-4AC5-A96C-BF3ED19F3459}" presName="spaceRect" presStyleCnt="0"/>
      <dgm:spPr/>
    </dgm:pt>
    <dgm:pt modelId="{89A82BDF-EB6B-474C-8906-BAE3645ECC7D}" type="pres">
      <dgm:prSet presAssocID="{F711F489-1687-4AC5-A96C-BF3ED19F3459}" presName="parTx" presStyleLbl="revTx" presStyleIdx="1" presStyleCnt="3">
        <dgm:presLayoutVars>
          <dgm:chMax val="0"/>
          <dgm:chPref val="0"/>
        </dgm:presLayoutVars>
      </dgm:prSet>
      <dgm:spPr/>
    </dgm:pt>
    <dgm:pt modelId="{85EB073A-97C6-4B15-9933-7ADE6B601D89}" type="pres">
      <dgm:prSet presAssocID="{3FB073C1-0AF4-4399-BFE9-9FC4C9ACDF47}" presName="sibTrans" presStyleCnt="0"/>
      <dgm:spPr/>
    </dgm:pt>
    <dgm:pt modelId="{CDCC675D-4998-451A-9D07-0D8B2317DADD}" type="pres">
      <dgm:prSet presAssocID="{710D39AA-478A-47EA-A948-85FE15485535}" presName="compNode" presStyleCnt="0"/>
      <dgm:spPr/>
    </dgm:pt>
    <dgm:pt modelId="{26997D22-F2EA-4B6E-AC0B-5CACBBF52150}" type="pres">
      <dgm:prSet presAssocID="{710D39AA-478A-47EA-A948-85FE15485535}" presName="bgRect" presStyleLbl="bgShp" presStyleIdx="2" presStyleCnt="3"/>
      <dgm:spPr/>
    </dgm:pt>
    <dgm:pt modelId="{702CFAD5-3B49-4C72-B312-FA1EED012FE2}" type="pres">
      <dgm:prSet presAssocID="{710D39AA-478A-47EA-A948-85FE1548553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keleton"/>
        </a:ext>
      </dgm:extLst>
    </dgm:pt>
    <dgm:pt modelId="{22E9F2D4-F4F2-4B83-9355-43DBE01175C5}" type="pres">
      <dgm:prSet presAssocID="{710D39AA-478A-47EA-A948-85FE15485535}" presName="spaceRect" presStyleCnt="0"/>
      <dgm:spPr/>
    </dgm:pt>
    <dgm:pt modelId="{2A49ED22-76A2-4AF7-A9FE-23BE8188B373}" type="pres">
      <dgm:prSet presAssocID="{710D39AA-478A-47EA-A948-85FE15485535}" presName="parTx" presStyleLbl="revTx" presStyleIdx="2" presStyleCnt="3">
        <dgm:presLayoutVars>
          <dgm:chMax val="0"/>
          <dgm:chPref val="0"/>
        </dgm:presLayoutVars>
      </dgm:prSet>
      <dgm:spPr/>
    </dgm:pt>
  </dgm:ptLst>
  <dgm:cxnLst>
    <dgm:cxn modelId="{79C19F02-7517-4E48-8BE9-565AE65F2F77}" srcId="{8BAA9593-9010-4CFA-96AF-13A58067DB62}" destId="{F711F489-1687-4AC5-A96C-BF3ED19F3459}" srcOrd="1" destOrd="0" parTransId="{38D2EC11-0A78-4F08-9D68-4E6C076DEC28}" sibTransId="{3FB073C1-0AF4-4399-BFE9-9FC4C9ACDF47}"/>
    <dgm:cxn modelId="{6475A345-E8F4-48A1-BAF6-422BC0C23395}" type="presOf" srcId="{593052BC-5259-42C9-8084-0AEA8AF7F49C}" destId="{8CD985B0-87EE-4B1C-88AB-F3E0A6FBB36C}" srcOrd="0" destOrd="0" presId="urn:microsoft.com/office/officeart/2018/2/layout/IconVerticalSolidList"/>
    <dgm:cxn modelId="{DECFB469-A079-46F5-A516-372376F9DE84}" type="presOf" srcId="{8BAA9593-9010-4CFA-96AF-13A58067DB62}" destId="{5CFD1591-59C3-4EC4-AFD9-E7E6C8447B67}" srcOrd="0" destOrd="0" presId="urn:microsoft.com/office/officeart/2018/2/layout/IconVerticalSolidList"/>
    <dgm:cxn modelId="{AD4A5796-487F-4CC4-8728-37CBC6727495}" type="presOf" srcId="{710D39AA-478A-47EA-A948-85FE15485535}" destId="{2A49ED22-76A2-4AF7-A9FE-23BE8188B373}" srcOrd="0" destOrd="0" presId="urn:microsoft.com/office/officeart/2018/2/layout/IconVerticalSolidList"/>
    <dgm:cxn modelId="{6423AF9E-FB44-43C9-AEC6-BCA84CD7C044}" type="presOf" srcId="{F711F489-1687-4AC5-A96C-BF3ED19F3459}" destId="{89A82BDF-EB6B-474C-8906-BAE3645ECC7D}" srcOrd="0" destOrd="0" presId="urn:microsoft.com/office/officeart/2018/2/layout/IconVerticalSolidList"/>
    <dgm:cxn modelId="{3C5DD8BD-AE0E-46BC-B700-5FF4DF8CC78A}" srcId="{8BAA9593-9010-4CFA-96AF-13A58067DB62}" destId="{593052BC-5259-42C9-8084-0AEA8AF7F49C}" srcOrd="0" destOrd="0" parTransId="{7443FA55-9928-4315-A5BE-3F284C36BB3C}" sibTransId="{6C9D40D9-70FA-4560-BC14-2BE50B826B85}"/>
    <dgm:cxn modelId="{7ADC0BDB-3342-4D3E-90FB-8E00157F877D}" srcId="{8BAA9593-9010-4CFA-96AF-13A58067DB62}" destId="{710D39AA-478A-47EA-A948-85FE15485535}" srcOrd="2" destOrd="0" parTransId="{4AFBA86F-7579-4C11-B041-4941FEEA1BA2}" sibTransId="{D9590CA2-6459-4750-B0EC-1A159BC87335}"/>
    <dgm:cxn modelId="{F48E5DA1-513C-4A41-A63D-7AD90F0869BD}" type="presParOf" srcId="{5CFD1591-59C3-4EC4-AFD9-E7E6C8447B67}" destId="{9CE49E08-DD49-4D7E-9449-8AFCBE0BEB69}" srcOrd="0" destOrd="0" presId="urn:microsoft.com/office/officeart/2018/2/layout/IconVerticalSolidList"/>
    <dgm:cxn modelId="{0DBA0663-5D58-48AF-AA80-FA036D152E59}" type="presParOf" srcId="{9CE49E08-DD49-4D7E-9449-8AFCBE0BEB69}" destId="{2449F6D4-92D0-40B3-B3A0-213D0B8DB402}" srcOrd="0" destOrd="0" presId="urn:microsoft.com/office/officeart/2018/2/layout/IconVerticalSolidList"/>
    <dgm:cxn modelId="{74554DC9-B480-479A-B063-3F96B51B9199}" type="presParOf" srcId="{9CE49E08-DD49-4D7E-9449-8AFCBE0BEB69}" destId="{F4054086-A4A2-4D59-B716-08C95409BEDB}" srcOrd="1" destOrd="0" presId="urn:microsoft.com/office/officeart/2018/2/layout/IconVerticalSolidList"/>
    <dgm:cxn modelId="{2678069B-68D0-4A3A-9C50-4E4A4377A66D}" type="presParOf" srcId="{9CE49E08-DD49-4D7E-9449-8AFCBE0BEB69}" destId="{F7D04389-4A2E-48EC-9476-8FFDEA422753}" srcOrd="2" destOrd="0" presId="urn:microsoft.com/office/officeart/2018/2/layout/IconVerticalSolidList"/>
    <dgm:cxn modelId="{02D67882-9D4A-4DEF-B4FD-62517FD21632}" type="presParOf" srcId="{9CE49E08-DD49-4D7E-9449-8AFCBE0BEB69}" destId="{8CD985B0-87EE-4B1C-88AB-F3E0A6FBB36C}" srcOrd="3" destOrd="0" presId="urn:microsoft.com/office/officeart/2018/2/layout/IconVerticalSolidList"/>
    <dgm:cxn modelId="{826B06BB-9CE7-4DBC-988E-C7DC94088AD8}" type="presParOf" srcId="{5CFD1591-59C3-4EC4-AFD9-E7E6C8447B67}" destId="{83DE1C63-CE2D-4585-A995-7D97359416F7}" srcOrd="1" destOrd="0" presId="urn:microsoft.com/office/officeart/2018/2/layout/IconVerticalSolidList"/>
    <dgm:cxn modelId="{B2843F7D-5ACC-4D67-A138-D565C09E6335}" type="presParOf" srcId="{5CFD1591-59C3-4EC4-AFD9-E7E6C8447B67}" destId="{6B0AA0A8-4DEC-408B-9532-21A87C2EDDA2}" srcOrd="2" destOrd="0" presId="urn:microsoft.com/office/officeart/2018/2/layout/IconVerticalSolidList"/>
    <dgm:cxn modelId="{675DBE18-F80F-4367-B4C5-A02B977B6F8D}" type="presParOf" srcId="{6B0AA0A8-4DEC-408B-9532-21A87C2EDDA2}" destId="{C401C743-2507-424D-891E-972B850573F6}" srcOrd="0" destOrd="0" presId="urn:microsoft.com/office/officeart/2018/2/layout/IconVerticalSolidList"/>
    <dgm:cxn modelId="{6D652219-EF75-482B-900D-C12B46CD0E88}" type="presParOf" srcId="{6B0AA0A8-4DEC-408B-9532-21A87C2EDDA2}" destId="{595E892D-594D-4BC2-AA62-CEB57976B472}" srcOrd="1" destOrd="0" presId="urn:microsoft.com/office/officeart/2018/2/layout/IconVerticalSolidList"/>
    <dgm:cxn modelId="{2BF8B539-7B43-40A2-A0C7-734A0B105FF7}" type="presParOf" srcId="{6B0AA0A8-4DEC-408B-9532-21A87C2EDDA2}" destId="{E66218E7-40C1-4BEC-BDA0-C77965EED02C}" srcOrd="2" destOrd="0" presId="urn:microsoft.com/office/officeart/2018/2/layout/IconVerticalSolidList"/>
    <dgm:cxn modelId="{90E810CB-9A65-4C96-B05C-92DAB489C9E6}" type="presParOf" srcId="{6B0AA0A8-4DEC-408B-9532-21A87C2EDDA2}" destId="{89A82BDF-EB6B-474C-8906-BAE3645ECC7D}" srcOrd="3" destOrd="0" presId="urn:microsoft.com/office/officeart/2018/2/layout/IconVerticalSolidList"/>
    <dgm:cxn modelId="{D70B2746-26AF-448D-B411-F2D3E31650AF}" type="presParOf" srcId="{5CFD1591-59C3-4EC4-AFD9-E7E6C8447B67}" destId="{85EB073A-97C6-4B15-9933-7ADE6B601D89}" srcOrd="3" destOrd="0" presId="urn:microsoft.com/office/officeart/2018/2/layout/IconVerticalSolidList"/>
    <dgm:cxn modelId="{27A21B24-187C-465E-A685-8140E8FCD77F}" type="presParOf" srcId="{5CFD1591-59C3-4EC4-AFD9-E7E6C8447B67}" destId="{CDCC675D-4998-451A-9D07-0D8B2317DADD}" srcOrd="4" destOrd="0" presId="urn:microsoft.com/office/officeart/2018/2/layout/IconVerticalSolidList"/>
    <dgm:cxn modelId="{8C70A7EC-5EA7-43C5-ADE9-B4C241BDAB5A}" type="presParOf" srcId="{CDCC675D-4998-451A-9D07-0D8B2317DADD}" destId="{26997D22-F2EA-4B6E-AC0B-5CACBBF52150}" srcOrd="0" destOrd="0" presId="urn:microsoft.com/office/officeart/2018/2/layout/IconVerticalSolidList"/>
    <dgm:cxn modelId="{955B4F2E-EFE2-40F6-8026-6D89B1244FF8}" type="presParOf" srcId="{CDCC675D-4998-451A-9D07-0D8B2317DADD}" destId="{702CFAD5-3B49-4C72-B312-FA1EED012FE2}" srcOrd="1" destOrd="0" presId="urn:microsoft.com/office/officeart/2018/2/layout/IconVerticalSolidList"/>
    <dgm:cxn modelId="{F326DBD9-0CC6-4233-9423-30E71956A92C}" type="presParOf" srcId="{CDCC675D-4998-451A-9D07-0D8B2317DADD}" destId="{22E9F2D4-F4F2-4B83-9355-43DBE01175C5}" srcOrd="2" destOrd="0" presId="urn:microsoft.com/office/officeart/2018/2/layout/IconVerticalSolidList"/>
    <dgm:cxn modelId="{A29C063F-A548-4E73-8B0E-3D1FEAB6B395}" type="presParOf" srcId="{CDCC675D-4998-451A-9D07-0D8B2317DADD}" destId="{2A49ED22-76A2-4AF7-A9FE-23BE8188B373}"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7ECFABB-1DFF-409D-83B2-82BEC49C7F3A}" type="doc">
      <dgm:prSet loTypeId="urn:microsoft.com/office/officeart/2005/8/layout/cycle7" loCatId="cycle" qsTypeId="urn:microsoft.com/office/officeart/2005/8/quickstyle/simple1" qsCatId="simple" csTypeId="urn:microsoft.com/office/officeart/2005/8/colors/accent1_2" csCatId="accent1" phldr="1"/>
      <dgm:spPr/>
      <dgm:t>
        <a:bodyPr/>
        <a:lstStyle/>
        <a:p>
          <a:endParaRPr lang="en-AU"/>
        </a:p>
      </dgm:t>
    </dgm:pt>
    <dgm:pt modelId="{C36316FE-4312-414D-944F-B1FA6D790C09}">
      <dgm:prSet phldrT="[Text]"/>
      <dgm:spPr/>
      <dgm:t>
        <a:bodyPr/>
        <a:lstStyle/>
        <a:p>
          <a:r>
            <a:rPr lang="en-US" dirty="0"/>
            <a:t>HOST</a:t>
          </a:r>
        </a:p>
        <a:p>
          <a:r>
            <a:rPr lang="en-US" dirty="0"/>
            <a:t>Age, sex</a:t>
          </a:r>
          <a:r>
            <a:rPr lang="en-US"/>
            <a:t>, immune </a:t>
          </a:r>
          <a:r>
            <a:rPr lang="en-US" dirty="0"/>
            <a:t>status, previous disease</a:t>
          </a:r>
          <a:endParaRPr lang="en-AU" dirty="0"/>
        </a:p>
      </dgm:t>
    </dgm:pt>
    <dgm:pt modelId="{22B3AE26-8D61-4A55-A062-405822801845}" type="parTrans" cxnId="{A1CD14BA-E57C-4B1D-B996-58937F113F7F}">
      <dgm:prSet/>
      <dgm:spPr/>
      <dgm:t>
        <a:bodyPr/>
        <a:lstStyle/>
        <a:p>
          <a:endParaRPr lang="en-AU"/>
        </a:p>
      </dgm:t>
    </dgm:pt>
    <dgm:pt modelId="{B9C7E39A-DB12-4B5F-AC7C-E0D59D77DD9D}" type="sibTrans" cxnId="{A1CD14BA-E57C-4B1D-B996-58937F113F7F}">
      <dgm:prSet/>
      <dgm:spPr/>
      <dgm:t>
        <a:bodyPr/>
        <a:lstStyle/>
        <a:p>
          <a:endParaRPr lang="en-AU"/>
        </a:p>
      </dgm:t>
    </dgm:pt>
    <dgm:pt modelId="{FA7F3F91-0B59-41D0-96E1-2EAFD52B6358}">
      <dgm:prSet phldrT="[Text]"/>
      <dgm:spPr/>
      <dgm:t>
        <a:bodyPr/>
        <a:lstStyle/>
        <a:p>
          <a:r>
            <a:rPr lang="en-US" dirty="0"/>
            <a:t>AGENT</a:t>
          </a:r>
        </a:p>
        <a:p>
          <a:r>
            <a:rPr lang="en-US" dirty="0"/>
            <a:t>Bacteria, virus, chemical, radiation</a:t>
          </a:r>
          <a:endParaRPr lang="en-AU" dirty="0"/>
        </a:p>
      </dgm:t>
    </dgm:pt>
    <dgm:pt modelId="{DF2EE169-1687-458C-8F3B-10F0954F740E}" type="parTrans" cxnId="{5AA8E64E-EF97-44F1-AB01-DCFD734B9114}">
      <dgm:prSet/>
      <dgm:spPr/>
      <dgm:t>
        <a:bodyPr/>
        <a:lstStyle/>
        <a:p>
          <a:endParaRPr lang="en-AU"/>
        </a:p>
      </dgm:t>
    </dgm:pt>
    <dgm:pt modelId="{834CDC6E-AD96-45B6-BE38-84DD5516682D}" type="sibTrans" cxnId="{5AA8E64E-EF97-44F1-AB01-DCFD734B9114}">
      <dgm:prSet/>
      <dgm:spPr/>
      <dgm:t>
        <a:bodyPr/>
        <a:lstStyle/>
        <a:p>
          <a:endParaRPr lang="en-AU"/>
        </a:p>
      </dgm:t>
    </dgm:pt>
    <dgm:pt modelId="{8755C392-B68F-4199-B0B0-C1101AC9AD5B}">
      <dgm:prSet phldrT="[Text]"/>
      <dgm:spPr/>
      <dgm:t>
        <a:bodyPr/>
        <a:lstStyle/>
        <a:p>
          <a:r>
            <a:rPr lang="en-US" dirty="0"/>
            <a:t>ENVIRONMENT</a:t>
          </a:r>
        </a:p>
        <a:p>
          <a:r>
            <a:rPr lang="en-US" dirty="0"/>
            <a:t>Temperature, crowding, pollution, water</a:t>
          </a:r>
          <a:endParaRPr lang="en-AU" dirty="0"/>
        </a:p>
      </dgm:t>
    </dgm:pt>
    <dgm:pt modelId="{A568FDCF-96D8-472E-8891-75E4BDCC07D2}" type="parTrans" cxnId="{48D3FDF2-6A15-46F8-A6B2-946378273F21}">
      <dgm:prSet/>
      <dgm:spPr/>
      <dgm:t>
        <a:bodyPr/>
        <a:lstStyle/>
        <a:p>
          <a:endParaRPr lang="en-AU"/>
        </a:p>
      </dgm:t>
    </dgm:pt>
    <dgm:pt modelId="{1D00D01C-B865-4599-AEF2-878CB469DCE1}" type="sibTrans" cxnId="{48D3FDF2-6A15-46F8-A6B2-946378273F21}">
      <dgm:prSet/>
      <dgm:spPr/>
      <dgm:t>
        <a:bodyPr/>
        <a:lstStyle/>
        <a:p>
          <a:endParaRPr lang="en-AU"/>
        </a:p>
      </dgm:t>
    </dgm:pt>
    <dgm:pt modelId="{015393C0-1FE2-43E1-995D-94AABF59DAEB}" type="pres">
      <dgm:prSet presAssocID="{C7ECFABB-1DFF-409D-83B2-82BEC49C7F3A}" presName="Name0" presStyleCnt="0">
        <dgm:presLayoutVars>
          <dgm:dir/>
          <dgm:resizeHandles val="exact"/>
        </dgm:presLayoutVars>
      </dgm:prSet>
      <dgm:spPr/>
    </dgm:pt>
    <dgm:pt modelId="{FAECB0ED-B3F2-44C8-A8E8-26E5311312AE}" type="pres">
      <dgm:prSet presAssocID="{C36316FE-4312-414D-944F-B1FA6D790C09}" presName="node" presStyleLbl="node1" presStyleIdx="0" presStyleCnt="3">
        <dgm:presLayoutVars>
          <dgm:bulletEnabled val="1"/>
        </dgm:presLayoutVars>
      </dgm:prSet>
      <dgm:spPr/>
    </dgm:pt>
    <dgm:pt modelId="{B578F59E-E833-4821-BD56-91D7E155123D}" type="pres">
      <dgm:prSet presAssocID="{B9C7E39A-DB12-4B5F-AC7C-E0D59D77DD9D}" presName="sibTrans" presStyleLbl="sibTrans2D1" presStyleIdx="0" presStyleCnt="3"/>
      <dgm:spPr/>
    </dgm:pt>
    <dgm:pt modelId="{55D0AF04-7C86-47D4-A1F2-E40291348A79}" type="pres">
      <dgm:prSet presAssocID="{B9C7E39A-DB12-4B5F-AC7C-E0D59D77DD9D}" presName="connectorText" presStyleLbl="sibTrans2D1" presStyleIdx="0" presStyleCnt="3"/>
      <dgm:spPr/>
    </dgm:pt>
    <dgm:pt modelId="{6EADA96B-A25C-42D0-B199-E664F48E1549}" type="pres">
      <dgm:prSet presAssocID="{FA7F3F91-0B59-41D0-96E1-2EAFD52B6358}" presName="node" presStyleLbl="node1" presStyleIdx="1" presStyleCnt="3">
        <dgm:presLayoutVars>
          <dgm:bulletEnabled val="1"/>
        </dgm:presLayoutVars>
      </dgm:prSet>
      <dgm:spPr/>
    </dgm:pt>
    <dgm:pt modelId="{97118FDC-95FC-4FC5-9765-790DC469F44B}" type="pres">
      <dgm:prSet presAssocID="{834CDC6E-AD96-45B6-BE38-84DD5516682D}" presName="sibTrans" presStyleLbl="sibTrans2D1" presStyleIdx="1" presStyleCnt="3"/>
      <dgm:spPr/>
    </dgm:pt>
    <dgm:pt modelId="{CD3E3D25-A01E-4FAC-93C0-3ADD81FC2D70}" type="pres">
      <dgm:prSet presAssocID="{834CDC6E-AD96-45B6-BE38-84DD5516682D}" presName="connectorText" presStyleLbl="sibTrans2D1" presStyleIdx="1" presStyleCnt="3"/>
      <dgm:spPr/>
    </dgm:pt>
    <dgm:pt modelId="{F9506AB9-77ED-4E02-ABD6-A12D97E74859}" type="pres">
      <dgm:prSet presAssocID="{8755C392-B68F-4199-B0B0-C1101AC9AD5B}" presName="node" presStyleLbl="node1" presStyleIdx="2" presStyleCnt="3">
        <dgm:presLayoutVars>
          <dgm:bulletEnabled val="1"/>
        </dgm:presLayoutVars>
      </dgm:prSet>
      <dgm:spPr/>
    </dgm:pt>
    <dgm:pt modelId="{44BFC452-9B08-4E43-92BF-D84E29DDC682}" type="pres">
      <dgm:prSet presAssocID="{1D00D01C-B865-4599-AEF2-878CB469DCE1}" presName="sibTrans" presStyleLbl="sibTrans2D1" presStyleIdx="2" presStyleCnt="3"/>
      <dgm:spPr/>
    </dgm:pt>
    <dgm:pt modelId="{386BAE67-5AC2-408E-957E-B242B281B7F6}" type="pres">
      <dgm:prSet presAssocID="{1D00D01C-B865-4599-AEF2-878CB469DCE1}" presName="connectorText" presStyleLbl="sibTrans2D1" presStyleIdx="2" presStyleCnt="3"/>
      <dgm:spPr/>
    </dgm:pt>
  </dgm:ptLst>
  <dgm:cxnLst>
    <dgm:cxn modelId="{738A0B02-94D9-4CBC-8EC9-71B03EF8DF26}" type="presOf" srcId="{C36316FE-4312-414D-944F-B1FA6D790C09}" destId="{FAECB0ED-B3F2-44C8-A8E8-26E5311312AE}" srcOrd="0" destOrd="0" presId="urn:microsoft.com/office/officeart/2005/8/layout/cycle7"/>
    <dgm:cxn modelId="{B5DC7E1B-55F0-44FD-8919-FA0FBB86E8A4}" type="presOf" srcId="{1D00D01C-B865-4599-AEF2-878CB469DCE1}" destId="{44BFC452-9B08-4E43-92BF-D84E29DDC682}" srcOrd="0" destOrd="0" presId="urn:microsoft.com/office/officeart/2005/8/layout/cycle7"/>
    <dgm:cxn modelId="{5AA8E64E-EF97-44F1-AB01-DCFD734B9114}" srcId="{C7ECFABB-1DFF-409D-83B2-82BEC49C7F3A}" destId="{FA7F3F91-0B59-41D0-96E1-2EAFD52B6358}" srcOrd="1" destOrd="0" parTransId="{DF2EE169-1687-458C-8F3B-10F0954F740E}" sibTransId="{834CDC6E-AD96-45B6-BE38-84DD5516682D}"/>
    <dgm:cxn modelId="{61AC8F74-762A-4C19-9E4E-93A82DEAAC00}" type="presOf" srcId="{C7ECFABB-1DFF-409D-83B2-82BEC49C7F3A}" destId="{015393C0-1FE2-43E1-995D-94AABF59DAEB}" srcOrd="0" destOrd="0" presId="urn:microsoft.com/office/officeart/2005/8/layout/cycle7"/>
    <dgm:cxn modelId="{C5D76476-CA48-42C2-A057-7F6341229137}" type="presOf" srcId="{B9C7E39A-DB12-4B5F-AC7C-E0D59D77DD9D}" destId="{B578F59E-E833-4821-BD56-91D7E155123D}" srcOrd="0" destOrd="0" presId="urn:microsoft.com/office/officeart/2005/8/layout/cycle7"/>
    <dgm:cxn modelId="{81C91E84-370B-4529-A21F-BE586AC809DB}" type="presOf" srcId="{8755C392-B68F-4199-B0B0-C1101AC9AD5B}" destId="{F9506AB9-77ED-4E02-ABD6-A12D97E74859}" srcOrd="0" destOrd="0" presId="urn:microsoft.com/office/officeart/2005/8/layout/cycle7"/>
    <dgm:cxn modelId="{12A04D89-638D-497A-8187-7FA51DADF1A1}" type="presOf" srcId="{FA7F3F91-0B59-41D0-96E1-2EAFD52B6358}" destId="{6EADA96B-A25C-42D0-B199-E664F48E1549}" srcOrd="0" destOrd="0" presId="urn:microsoft.com/office/officeart/2005/8/layout/cycle7"/>
    <dgm:cxn modelId="{3D6C42A2-C5A3-40BE-A9A2-2D671B093D9E}" type="presOf" srcId="{834CDC6E-AD96-45B6-BE38-84DD5516682D}" destId="{97118FDC-95FC-4FC5-9765-790DC469F44B}" srcOrd="0" destOrd="0" presId="urn:microsoft.com/office/officeart/2005/8/layout/cycle7"/>
    <dgm:cxn modelId="{A1CD14BA-E57C-4B1D-B996-58937F113F7F}" srcId="{C7ECFABB-1DFF-409D-83B2-82BEC49C7F3A}" destId="{C36316FE-4312-414D-944F-B1FA6D790C09}" srcOrd="0" destOrd="0" parTransId="{22B3AE26-8D61-4A55-A062-405822801845}" sibTransId="{B9C7E39A-DB12-4B5F-AC7C-E0D59D77DD9D}"/>
    <dgm:cxn modelId="{FDA897BC-3EC7-49B5-96D4-0D66A3493BCB}" type="presOf" srcId="{1D00D01C-B865-4599-AEF2-878CB469DCE1}" destId="{386BAE67-5AC2-408E-957E-B242B281B7F6}" srcOrd="1" destOrd="0" presId="urn:microsoft.com/office/officeart/2005/8/layout/cycle7"/>
    <dgm:cxn modelId="{D06C8BC3-54C9-49C3-8156-FD6842065707}" type="presOf" srcId="{834CDC6E-AD96-45B6-BE38-84DD5516682D}" destId="{CD3E3D25-A01E-4FAC-93C0-3ADD81FC2D70}" srcOrd="1" destOrd="0" presId="urn:microsoft.com/office/officeart/2005/8/layout/cycle7"/>
    <dgm:cxn modelId="{48D3FDF2-6A15-46F8-A6B2-946378273F21}" srcId="{C7ECFABB-1DFF-409D-83B2-82BEC49C7F3A}" destId="{8755C392-B68F-4199-B0B0-C1101AC9AD5B}" srcOrd="2" destOrd="0" parTransId="{A568FDCF-96D8-472E-8891-75E4BDCC07D2}" sibTransId="{1D00D01C-B865-4599-AEF2-878CB469DCE1}"/>
    <dgm:cxn modelId="{E2E282FF-5B33-4575-9175-4C675396711E}" type="presOf" srcId="{B9C7E39A-DB12-4B5F-AC7C-E0D59D77DD9D}" destId="{55D0AF04-7C86-47D4-A1F2-E40291348A79}" srcOrd="1" destOrd="0" presId="urn:microsoft.com/office/officeart/2005/8/layout/cycle7"/>
    <dgm:cxn modelId="{E085E24C-3711-4066-BA48-C8536E41F995}" type="presParOf" srcId="{015393C0-1FE2-43E1-995D-94AABF59DAEB}" destId="{FAECB0ED-B3F2-44C8-A8E8-26E5311312AE}" srcOrd="0" destOrd="0" presId="urn:microsoft.com/office/officeart/2005/8/layout/cycle7"/>
    <dgm:cxn modelId="{07B28CCF-0092-473E-A533-C38DDE0ABB1B}" type="presParOf" srcId="{015393C0-1FE2-43E1-995D-94AABF59DAEB}" destId="{B578F59E-E833-4821-BD56-91D7E155123D}" srcOrd="1" destOrd="0" presId="urn:microsoft.com/office/officeart/2005/8/layout/cycle7"/>
    <dgm:cxn modelId="{BC00D01B-540A-4CC9-B058-9E32D978BA90}" type="presParOf" srcId="{B578F59E-E833-4821-BD56-91D7E155123D}" destId="{55D0AF04-7C86-47D4-A1F2-E40291348A79}" srcOrd="0" destOrd="0" presId="urn:microsoft.com/office/officeart/2005/8/layout/cycle7"/>
    <dgm:cxn modelId="{4C888973-3708-40E5-8D6E-5A759589C8DE}" type="presParOf" srcId="{015393C0-1FE2-43E1-995D-94AABF59DAEB}" destId="{6EADA96B-A25C-42D0-B199-E664F48E1549}" srcOrd="2" destOrd="0" presId="urn:microsoft.com/office/officeart/2005/8/layout/cycle7"/>
    <dgm:cxn modelId="{48A8F4D2-CB1F-4BE7-9C85-4C8EEF516B60}" type="presParOf" srcId="{015393C0-1FE2-43E1-995D-94AABF59DAEB}" destId="{97118FDC-95FC-4FC5-9765-790DC469F44B}" srcOrd="3" destOrd="0" presId="urn:microsoft.com/office/officeart/2005/8/layout/cycle7"/>
    <dgm:cxn modelId="{883A882A-19EB-4985-B87E-8C62934B347C}" type="presParOf" srcId="{97118FDC-95FC-4FC5-9765-790DC469F44B}" destId="{CD3E3D25-A01E-4FAC-93C0-3ADD81FC2D70}" srcOrd="0" destOrd="0" presId="urn:microsoft.com/office/officeart/2005/8/layout/cycle7"/>
    <dgm:cxn modelId="{3F9E148F-F3B8-46A4-9A19-770F24A6ACFF}" type="presParOf" srcId="{015393C0-1FE2-43E1-995D-94AABF59DAEB}" destId="{F9506AB9-77ED-4E02-ABD6-A12D97E74859}" srcOrd="4" destOrd="0" presId="urn:microsoft.com/office/officeart/2005/8/layout/cycle7"/>
    <dgm:cxn modelId="{EB57510D-FFE6-4F27-8482-CF193011B65C}" type="presParOf" srcId="{015393C0-1FE2-43E1-995D-94AABF59DAEB}" destId="{44BFC452-9B08-4E43-92BF-D84E29DDC682}" srcOrd="5" destOrd="0" presId="urn:microsoft.com/office/officeart/2005/8/layout/cycle7"/>
    <dgm:cxn modelId="{FE46BF7F-E1AC-489A-B0AF-99DE587BE557}" type="presParOf" srcId="{44BFC452-9B08-4E43-92BF-D84E29DDC682}" destId="{386BAE67-5AC2-408E-957E-B242B281B7F6}" srcOrd="0" destOrd="0" presId="urn:microsoft.com/office/officeart/2005/8/layout/cycle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890663-8AC1-4362-833B-0D191403E748}">
      <dsp:nvSpPr>
        <dsp:cNvPr id="0" name=""/>
        <dsp:cNvSpPr/>
      </dsp:nvSpPr>
      <dsp:spPr>
        <a:xfrm>
          <a:off x="278" y="601054"/>
          <a:ext cx="1910010" cy="1910010"/>
        </a:xfrm>
        <a:prstGeom prst="ellipse">
          <a:avLst/>
        </a:prstGeom>
        <a:solidFill>
          <a:schemeClr val="tx2">
            <a:lumMod val="75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Participation</a:t>
          </a:r>
          <a:endParaRPr lang="en-AU" sz="1500" kern="1200" dirty="0"/>
        </a:p>
      </dsp:txBody>
      <dsp:txXfrm>
        <a:off x="279992" y="880768"/>
        <a:ext cx="1350582" cy="1350582"/>
      </dsp:txXfrm>
    </dsp:sp>
    <dsp:sp modelId="{89D65D94-8502-40AD-AF29-F3C9227B6D4E}">
      <dsp:nvSpPr>
        <dsp:cNvPr id="0" name=""/>
        <dsp:cNvSpPr/>
      </dsp:nvSpPr>
      <dsp:spPr>
        <a:xfrm>
          <a:off x="1760670" y="331284"/>
          <a:ext cx="1187627" cy="644628"/>
        </a:xfrm>
        <a:prstGeom prst="rightArrow">
          <a:avLst>
            <a:gd name="adj1" fmla="val 60000"/>
            <a:gd name="adj2" fmla="val 50000"/>
          </a:avLst>
        </a:prstGeom>
        <a:solidFill>
          <a:schemeClr val="tx1">
            <a:lumMod val="90000"/>
            <a:lumOff val="10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AU" sz="1200" kern="1200"/>
        </a:p>
      </dsp:txBody>
      <dsp:txXfrm>
        <a:off x="1760670" y="460210"/>
        <a:ext cx="994239" cy="386776"/>
      </dsp:txXfrm>
    </dsp:sp>
    <dsp:sp modelId="{1C64E558-EF1D-486A-AB1A-2E1D1654F74E}">
      <dsp:nvSpPr>
        <dsp:cNvPr id="0" name=""/>
        <dsp:cNvSpPr/>
      </dsp:nvSpPr>
      <dsp:spPr>
        <a:xfrm>
          <a:off x="2865903" y="601054"/>
          <a:ext cx="1910010" cy="1910010"/>
        </a:xfrm>
        <a:prstGeom prst="ellipse">
          <a:avLst/>
        </a:prstGeom>
        <a:solidFill>
          <a:srgbClr val="00B050"/>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Empowerment</a:t>
          </a:r>
          <a:endParaRPr lang="en-AU" sz="1500" kern="1200" dirty="0"/>
        </a:p>
      </dsp:txBody>
      <dsp:txXfrm>
        <a:off x="3145617" y="880768"/>
        <a:ext cx="1350582" cy="1350582"/>
      </dsp:txXfrm>
    </dsp:sp>
    <dsp:sp modelId="{18198BAC-4799-4D11-95AD-8F184201F7BE}">
      <dsp:nvSpPr>
        <dsp:cNvPr id="0" name=""/>
        <dsp:cNvSpPr/>
      </dsp:nvSpPr>
      <dsp:spPr>
        <a:xfrm rot="10800000">
          <a:off x="1827894" y="2136206"/>
          <a:ext cx="1187627" cy="644628"/>
        </a:xfrm>
        <a:prstGeom prst="rightArrow">
          <a:avLst>
            <a:gd name="adj1" fmla="val 60000"/>
            <a:gd name="adj2" fmla="val 50000"/>
          </a:avLst>
        </a:prstGeom>
        <a:solidFill>
          <a:schemeClr val="tx1">
            <a:lumMod val="90000"/>
            <a:lumOff val="10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AU" sz="1200" kern="1200"/>
        </a:p>
      </dsp:txBody>
      <dsp:txXfrm rot="10800000">
        <a:off x="2021282" y="2265132"/>
        <a:ext cx="994239" cy="3867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49F6D4-92D0-40B3-B3A0-213D0B8DB402}">
      <dsp:nvSpPr>
        <dsp:cNvPr id="0" name=""/>
        <dsp:cNvSpPr/>
      </dsp:nvSpPr>
      <dsp:spPr>
        <a:xfrm>
          <a:off x="0" y="607"/>
          <a:ext cx="4971603" cy="1422390"/>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054086-A4A2-4D59-B716-08C95409BEDB}">
      <dsp:nvSpPr>
        <dsp:cNvPr id="0" name=""/>
        <dsp:cNvSpPr/>
      </dsp:nvSpPr>
      <dsp:spPr>
        <a:xfrm>
          <a:off x="430272" y="320645"/>
          <a:ext cx="782314" cy="7823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CD985B0-87EE-4B1C-88AB-F3E0A6FBB36C}">
      <dsp:nvSpPr>
        <dsp:cNvPr id="0" name=""/>
        <dsp:cNvSpPr/>
      </dsp:nvSpPr>
      <dsp:spPr>
        <a:xfrm>
          <a:off x="1642860" y="607"/>
          <a:ext cx="3328742" cy="1422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0536" tIns="150536" rIns="150536" bIns="150536" numCol="1" spcCol="1270" anchor="ctr" anchorCtr="0">
          <a:noAutofit/>
        </a:bodyPr>
        <a:lstStyle/>
        <a:p>
          <a:pPr marL="0" lvl="0" indent="0" algn="l" defTabSz="622300">
            <a:lnSpc>
              <a:spcPct val="90000"/>
            </a:lnSpc>
            <a:spcBef>
              <a:spcPct val="0"/>
            </a:spcBef>
            <a:spcAft>
              <a:spcPct val="35000"/>
            </a:spcAft>
            <a:buNone/>
          </a:pPr>
          <a:r>
            <a:rPr lang="en-US" sz="1400" kern="1200"/>
            <a:t>1. Think back to Erin Brockovich. Identify the sections of the Jakarta Declaration  that were not well implemented. </a:t>
          </a:r>
        </a:p>
      </dsp:txBody>
      <dsp:txXfrm>
        <a:off x="1642860" y="607"/>
        <a:ext cx="3328742" cy="1422390"/>
      </dsp:txXfrm>
    </dsp:sp>
    <dsp:sp modelId="{C401C743-2507-424D-891E-972B850573F6}">
      <dsp:nvSpPr>
        <dsp:cNvPr id="0" name=""/>
        <dsp:cNvSpPr/>
      </dsp:nvSpPr>
      <dsp:spPr>
        <a:xfrm>
          <a:off x="0" y="1778595"/>
          <a:ext cx="4971603" cy="1422390"/>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5E892D-594D-4BC2-AA62-CEB57976B472}">
      <dsp:nvSpPr>
        <dsp:cNvPr id="0" name=""/>
        <dsp:cNvSpPr/>
      </dsp:nvSpPr>
      <dsp:spPr>
        <a:xfrm>
          <a:off x="430272" y="2098633"/>
          <a:ext cx="782314" cy="7823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9A82BDF-EB6B-474C-8906-BAE3645ECC7D}">
      <dsp:nvSpPr>
        <dsp:cNvPr id="0" name=""/>
        <dsp:cNvSpPr/>
      </dsp:nvSpPr>
      <dsp:spPr>
        <a:xfrm>
          <a:off x="1642860" y="1778595"/>
          <a:ext cx="3328742" cy="1422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0536" tIns="150536" rIns="150536" bIns="150536" numCol="1" spcCol="1270" anchor="ctr" anchorCtr="0">
          <a:noAutofit/>
        </a:bodyPr>
        <a:lstStyle/>
        <a:p>
          <a:pPr marL="0" lvl="0" indent="0" algn="l" defTabSz="622300">
            <a:lnSpc>
              <a:spcPct val="90000"/>
            </a:lnSpc>
            <a:spcBef>
              <a:spcPct val="0"/>
            </a:spcBef>
            <a:spcAft>
              <a:spcPct val="35000"/>
            </a:spcAft>
            <a:buNone/>
          </a:pPr>
          <a:r>
            <a:rPr lang="en-US" sz="1400" kern="1200"/>
            <a:t>2. Explain the impact participation has on empowerment.</a:t>
          </a:r>
        </a:p>
      </dsp:txBody>
      <dsp:txXfrm>
        <a:off x="1642860" y="1778595"/>
        <a:ext cx="3328742" cy="1422390"/>
      </dsp:txXfrm>
    </dsp:sp>
    <dsp:sp modelId="{26997D22-F2EA-4B6E-AC0B-5CACBBF52150}">
      <dsp:nvSpPr>
        <dsp:cNvPr id="0" name=""/>
        <dsp:cNvSpPr/>
      </dsp:nvSpPr>
      <dsp:spPr>
        <a:xfrm>
          <a:off x="0" y="3556583"/>
          <a:ext cx="4971603" cy="1422390"/>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2CFAD5-3B49-4C72-B312-FA1EED012FE2}">
      <dsp:nvSpPr>
        <dsp:cNvPr id="0" name=""/>
        <dsp:cNvSpPr/>
      </dsp:nvSpPr>
      <dsp:spPr>
        <a:xfrm>
          <a:off x="430272" y="3876620"/>
          <a:ext cx="782314" cy="7823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A49ED22-76A2-4AF7-A9FE-23BE8188B373}">
      <dsp:nvSpPr>
        <dsp:cNvPr id="0" name=""/>
        <dsp:cNvSpPr/>
      </dsp:nvSpPr>
      <dsp:spPr>
        <a:xfrm>
          <a:off x="1642860" y="3556583"/>
          <a:ext cx="3328742" cy="1422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0536" tIns="150536" rIns="150536" bIns="150536" numCol="1" spcCol="1270" anchor="ctr" anchorCtr="0">
          <a:noAutofit/>
        </a:bodyPr>
        <a:lstStyle/>
        <a:p>
          <a:pPr marL="0" lvl="0" indent="0" algn="l" defTabSz="622300">
            <a:lnSpc>
              <a:spcPct val="90000"/>
            </a:lnSpc>
            <a:spcBef>
              <a:spcPct val="0"/>
            </a:spcBef>
            <a:spcAft>
              <a:spcPct val="35000"/>
            </a:spcAft>
            <a:buNone/>
          </a:pPr>
          <a:r>
            <a:rPr lang="en-US" sz="1400" kern="1200"/>
            <a:t>3. Consider a health intervention that has taken place either at Kennedy or another school you are aware of. Which levels of participation were used in this intervention and WHY?</a:t>
          </a:r>
        </a:p>
      </dsp:txBody>
      <dsp:txXfrm>
        <a:off x="1642860" y="3556583"/>
        <a:ext cx="3328742" cy="14223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ECB0ED-B3F2-44C8-A8E8-26E5311312AE}">
      <dsp:nvSpPr>
        <dsp:cNvPr id="0" name=""/>
        <dsp:cNvSpPr/>
      </dsp:nvSpPr>
      <dsp:spPr>
        <a:xfrm>
          <a:off x="3068667" y="1441"/>
          <a:ext cx="2366902" cy="1183451"/>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HOST</a:t>
          </a:r>
        </a:p>
        <a:p>
          <a:pPr marL="0" lvl="0" indent="0" algn="ctr" defTabSz="711200">
            <a:lnSpc>
              <a:spcPct val="90000"/>
            </a:lnSpc>
            <a:spcBef>
              <a:spcPct val="0"/>
            </a:spcBef>
            <a:spcAft>
              <a:spcPct val="35000"/>
            </a:spcAft>
            <a:buNone/>
          </a:pPr>
          <a:r>
            <a:rPr lang="en-US" sz="1600" kern="1200" dirty="0"/>
            <a:t>Age, sex</a:t>
          </a:r>
          <a:r>
            <a:rPr lang="en-US" sz="1600" kern="1200"/>
            <a:t>, immune </a:t>
          </a:r>
          <a:r>
            <a:rPr lang="en-US" sz="1600" kern="1200" dirty="0"/>
            <a:t>status, previous disease</a:t>
          </a:r>
          <a:endParaRPr lang="en-AU" sz="1600" kern="1200" dirty="0"/>
        </a:p>
      </dsp:txBody>
      <dsp:txXfrm>
        <a:off x="3103329" y="36103"/>
        <a:ext cx="2297578" cy="1114127"/>
      </dsp:txXfrm>
    </dsp:sp>
    <dsp:sp modelId="{B578F59E-E833-4821-BD56-91D7E155123D}">
      <dsp:nvSpPr>
        <dsp:cNvPr id="0" name=""/>
        <dsp:cNvSpPr/>
      </dsp:nvSpPr>
      <dsp:spPr>
        <a:xfrm rot="3600000">
          <a:off x="4612465" y="2078896"/>
          <a:ext cx="1234023" cy="414207"/>
        </a:xfrm>
        <a:prstGeom prst="lef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AU" sz="1300" kern="1200"/>
        </a:p>
      </dsp:txBody>
      <dsp:txXfrm>
        <a:off x="4736727" y="2161737"/>
        <a:ext cx="985499" cy="248525"/>
      </dsp:txXfrm>
    </dsp:sp>
    <dsp:sp modelId="{6EADA96B-A25C-42D0-B199-E664F48E1549}">
      <dsp:nvSpPr>
        <dsp:cNvPr id="0" name=""/>
        <dsp:cNvSpPr/>
      </dsp:nvSpPr>
      <dsp:spPr>
        <a:xfrm>
          <a:off x="5023383" y="3387107"/>
          <a:ext cx="2366902" cy="1183451"/>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AGENT</a:t>
          </a:r>
        </a:p>
        <a:p>
          <a:pPr marL="0" lvl="0" indent="0" algn="ctr" defTabSz="711200">
            <a:lnSpc>
              <a:spcPct val="90000"/>
            </a:lnSpc>
            <a:spcBef>
              <a:spcPct val="0"/>
            </a:spcBef>
            <a:spcAft>
              <a:spcPct val="35000"/>
            </a:spcAft>
            <a:buNone/>
          </a:pPr>
          <a:r>
            <a:rPr lang="en-US" sz="1600" kern="1200" dirty="0"/>
            <a:t>Bacteria, virus, chemical, radiation</a:t>
          </a:r>
          <a:endParaRPr lang="en-AU" sz="1600" kern="1200" dirty="0"/>
        </a:p>
      </dsp:txBody>
      <dsp:txXfrm>
        <a:off x="5058045" y="3421769"/>
        <a:ext cx="2297578" cy="1114127"/>
      </dsp:txXfrm>
    </dsp:sp>
    <dsp:sp modelId="{97118FDC-95FC-4FC5-9765-790DC469F44B}">
      <dsp:nvSpPr>
        <dsp:cNvPr id="0" name=""/>
        <dsp:cNvSpPr/>
      </dsp:nvSpPr>
      <dsp:spPr>
        <a:xfrm rot="10800000">
          <a:off x="3635107" y="3771729"/>
          <a:ext cx="1234023" cy="414207"/>
        </a:xfrm>
        <a:prstGeom prst="lef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AU" sz="1300" kern="1200"/>
        </a:p>
      </dsp:txBody>
      <dsp:txXfrm rot="10800000">
        <a:off x="3759369" y="3854570"/>
        <a:ext cx="985499" cy="248525"/>
      </dsp:txXfrm>
    </dsp:sp>
    <dsp:sp modelId="{F9506AB9-77ED-4E02-ABD6-A12D97E74859}">
      <dsp:nvSpPr>
        <dsp:cNvPr id="0" name=""/>
        <dsp:cNvSpPr/>
      </dsp:nvSpPr>
      <dsp:spPr>
        <a:xfrm>
          <a:off x="1113952" y="3387107"/>
          <a:ext cx="2366902" cy="1183451"/>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ENVIRONMENT</a:t>
          </a:r>
        </a:p>
        <a:p>
          <a:pPr marL="0" lvl="0" indent="0" algn="ctr" defTabSz="711200">
            <a:lnSpc>
              <a:spcPct val="90000"/>
            </a:lnSpc>
            <a:spcBef>
              <a:spcPct val="0"/>
            </a:spcBef>
            <a:spcAft>
              <a:spcPct val="35000"/>
            </a:spcAft>
            <a:buNone/>
          </a:pPr>
          <a:r>
            <a:rPr lang="en-US" sz="1600" kern="1200" dirty="0"/>
            <a:t>Temperature, crowding, pollution, water</a:t>
          </a:r>
          <a:endParaRPr lang="en-AU" sz="1600" kern="1200" dirty="0"/>
        </a:p>
      </dsp:txBody>
      <dsp:txXfrm>
        <a:off x="1148614" y="3421769"/>
        <a:ext cx="2297578" cy="1114127"/>
      </dsp:txXfrm>
    </dsp:sp>
    <dsp:sp modelId="{44BFC452-9B08-4E43-92BF-D84E29DDC682}">
      <dsp:nvSpPr>
        <dsp:cNvPr id="0" name=""/>
        <dsp:cNvSpPr/>
      </dsp:nvSpPr>
      <dsp:spPr>
        <a:xfrm rot="18000000">
          <a:off x="2657749" y="2078896"/>
          <a:ext cx="1234023" cy="414207"/>
        </a:xfrm>
        <a:prstGeom prst="lef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AU" sz="1300" kern="1200"/>
        </a:p>
      </dsp:txBody>
      <dsp:txXfrm>
        <a:off x="2782011" y="2161737"/>
        <a:ext cx="985499" cy="248525"/>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g>
</file>

<file path=ppt/media/image13.jpg>
</file>

<file path=ppt/media/image14.png>
</file>

<file path=ppt/media/image15.jpeg>
</file>

<file path=ppt/media/image16.jpeg>
</file>

<file path=ppt/media/image17.jpg>
</file>

<file path=ppt/media/image18.gif>
</file>

<file path=ppt/media/image19.jpg>
</file>

<file path=ppt/media/image2.jpg>
</file>

<file path=ppt/media/image20.png>
</file>

<file path=ppt/media/image21.svg>
</file>

<file path=ppt/media/image22.png>
</file>

<file path=ppt/media/image23.svg>
</file>

<file path=ppt/media/image24.png>
</file>

<file path=ppt/media/image25.svg>
</file>

<file path=ppt/media/image26.png>
</file>

<file path=ppt/media/image27.jpg>
</file>

<file path=ppt/media/image28.jpeg>
</file>

<file path=ppt/media/image29.png>
</file>

<file path=ppt/media/image3.jpeg>
</file>

<file path=ppt/media/image30.jpg>
</file>

<file path=ppt/media/image31.jpg>
</file>

<file path=ppt/media/image32.jpeg>
</file>

<file path=ppt/media/image33.jpeg>
</file>

<file path=ppt/media/image34.jpg>
</file>

<file path=ppt/media/image35.jpeg>
</file>

<file path=ppt/media/image36.png>
</file>

<file path=ppt/media/image37.jpg>
</file>

<file path=ppt/media/image38.png>
</file>

<file path=ppt/media/image39.png>
</file>

<file path=ppt/media/image4.jpg>
</file>

<file path=ppt/media/image40.png>
</file>

<file path=ppt/media/image41.png>
</file>

<file path=ppt/media/image42.png>
</file>

<file path=ppt/media/image43.png>
</file>

<file path=ppt/media/image44.jpeg>
</file>

<file path=ppt/media/image45.png>
</file>

<file path=ppt/media/image46.jpg>
</file>

<file path=ppt/media/image47.jpg>
</file>

<file path=ppt/media/image48.png>
</file>

<file path=ppt/media/image49.png>
</file>

<file path=ppt/media/image5.jpg>
</file>

<file path=ppt/media/image50.png>
</file>

<file path=ppt/media/image51.jpg>
</file>

<file path=ppt/media/image52.jpg>
</file>

<file path=ppt/media/image53.jpg>
</file>

<file path=ppt/media/image54.jpg>
</file>

<file path=ppt/media/image55.png>
</file>

<file path=ppt/media/image56.jpg>
</file>

<file path=ppt/media/image57.png>
</file>

<file path=ppt/media/image58.jpeg>
</file>

<file path=ppt/media/image59.png>
</file>

<file path=ppt/media/image6.png>
</file>

<file path=ppt/media/image60.svg>
</file>

<file path=ppt/media/image61.jpg>
</file>

<file path=ppt/media/image62.png>
</file>

<file path=ppt/media/image63.jpg>
</file>

<file path=ppt/media/image64.jpeg>
</file>

<file path=ppt/media/image65.png>
</file>

<file path=ppt/media/image66.jpeg>
</file>

<file path=ppt/media/image67.jpeg>
</file>

<file path=ppt/media/image68.png>
</file>

<file path=ppt/media/image69.jpeg>
</file>

<file path=ppt/media/image7.jpg>
</file>

<file path=ppt/media/image70.jpg>
</file>

<file path=ppt/media/image71.jpeg>
</file>

<file path=ppt/media/image72.png>
</file>

<file path=ppt/media/image73.jpg>
</file>

<file path=ppt/media/image74.jpeg>
</file>

<file path=ppt/media/image75.jpeg>
</file>

<file path=ppt/media/image76.jpeg>
</file>

<file path=ppt/media/image77.png>
</file>

<file path=ppt/media/image78.png>
</file>

<file path=ppt/media/image79.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521BCAF-DFA5-412C-A9C4-7538E0BD3C52}" type="datetimeFigureOut">
              <a:rPr lang="en-AU" smtClean="0"/>
              <a:t>24/07/2020</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05E1828-82EE-4354-829B-3DB842A1990D}" type="slidenum">
              <a:rPr lang="en-AU" smtClean="0"/>
              <a:t>‹#›</a:t>
            </a:fld>
            <a:endParaRPr lang="en-AU"/>
          </a:p>
        </p:txBody>
      </p:sp>
    </p:spTree>
    <p:extLst>
      <p:ext uri="{BB962C8B-B14F-4D97-AF65-F5344CB8AC3E}">
        <p14:creationId xmlns:p14="http://schemas.microsoft.com/office/powerpoint/2010/main" val="3642958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DC16D9D0-5F24-46D4-B906-61E5ABF5E86B}" type="slidenum">
              <a:rPr lang="en-AU" smtClean="0"/>
              <a:t>75</a:t>
            </a:fld>
            <a:endParaRPr lang="en-AU"/>
          </a:p>
        </p:txBody>
      </p:sp>
    </p:spTree>
    <p:extLst>
      <p:ext uri="{BB962C8B-B14F-4D97-AF65-F5344CB8AC3E}">
        <p14:creationId xmlns:p14="http://schemas.microsoft.com/office/powerpoint/2010/main" val="2397619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031BC8-CEEF-4B42-8791-242D02EDFEB4}" type="datetimeFigureOut">
              <a:rPr lang="en-AU" smtClean="0"/>
              <a:t>24/07/2020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23976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4031BC8-CEEF-4B42-8791-242D02EDFEB4}" type="datetimeFigureOut">
              <a:rPr lang="en-AU" smtClean="0"/>
              <a:t>24/07/2020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3788556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4031BC8-CEEF-4B42-8791-242D02EDFEB4}" type="datetimeFigureOut">
              <a:rPr lang="en-AU" smtClean="0"/>
              <a:t>24/07/2020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0E0F0F9-E71F-43B6-936D-739F54B8706D}" type="slidenum">
              <a:rPr lang="en-AU" smtClean="0"/>
              <a:t>‹#›</a:t>
            </a:fld>
            <a:endParaRPr lang="en-AU"/>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3652062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4031BC8-CEEF-4B42-8791-242D02EDFEB4}" type="datetimeFigureOut">
              <a:rPr lang="en-AU" smtClean="0"/>
              <a:t>24/07/2020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25019447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4031BC8-CEEF-4B42-8791-242D02EDFEB4}" type="datetimeFigureOut">
              <a:rPr lang="en-AU" smtClean="0"/>
              <a:t>24/07/2020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0E0F0F9-E71F-43B6-936D-739F54B8706D}" type="slidenum">
              <a:rPr lang="en-AU" smtClean="0"/>
              <a:t>‹#›</a:t>
            </a:fld>
            <a:endParaRPr lang="en-AU"/>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336254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4031BC8-CEEF-4B42-8791-242D02EDFEB4}" type="datetimeFigureOut">
              <a:rPr lang="en-AU" smtClean="0"/>
              <a:t>24/07/2020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41580318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031BC8-CEEF-4B42-8791-242D02EDFEB4}" type="datetimeFigureOut">
              <a:rPr lang="en-AU" smtClean="0"/>
              <a:t>24/07/2020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27568484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031BC8-CEEF-4B42-8791-242D02EDFEB4}" type="datetimeFigureOut">
              <a:rPr lang="en-AU" smtClean="0"/>
              <a:t>24/07/2020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37427688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031BC8-CEEF-4B42-8791-242D02EDFEB4}" type="datetimeFigureOut">
              <a:rPr lang="en-AU" smtClean="0"/>
              <a:t>24/07/2020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2637924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4031BC8-CEEF-4B42-8791-242D02EDFEB4}" type="datetimeFigureOut">
              <a:rPr lang="en-AU" smtClean="0"/>
              <a:t>24/07/2020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2777131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4031BC8-CEEF-4B42-8791-242D02EDFEB4}" type="datetimeFigureOut">
              <a:rPr lang="en-AU" smtClean="0"/>
              <a:t>24/07/2020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37864254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4031BC8-CEEF-4B42-8791-242D02EDFEB4}" type="datetimeFigureOut">
              <a:rPr lang="en-AU" smtClean="0"/>
              <a:t>24/07/2020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13207329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4031BC8-CEEF-4B42-8791-242D02EDFEB4}" type="datetimeFigureOut">
              <a:rPr lang="en-AU" smtClean="0"/>
              <a:t>24/07/2020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2866837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031BC8-CEEF-4B42-8791-242D02EDFEB4}" type="datetimeFigureOut">
              <a:rPr lang="en-AU" smtClean="0"/>
              <a:t>24/07/2020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2249564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4031BC8-CEEF-4B42-8791-242D02EDFEB4}" type="datetimeFigureOut">
              <a:rPr lang="en-AU" smtClean="0"/>
              <a:t>24/07/2020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1802981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4031BC8-CEEF-4B42-8791-242D02EDFEB4}" type="datetimeFigureOut">
              <a:rPr lang="en-AU" smtClean="0"/>
              <a:t>24/07/2020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F0E0F0F9-E71F-43B6-936D-739F54B8706D}" type="slidenum">
              <a:rPr lang="en-AU" smtClean="0"/>
              <a:t>‹#›</a:t>
            </a:fld>
            <a:endParaRPr lang="en-AU"/>
          </a:p>
        </p:txBody>
      </p:sp>
    </p:spTree>
    <p:extLst>
      <p:ext uri="{BB962C8B-B14F-4D97-AF65-F5344CB8AC3E}">
        <p14:creationId xmlns:p14="http://schemas.microsoft.com/office/powerpoint/2010/main" val="1074688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4031BC8-CEEF-4B42-8791-242D02EDFEB4}" type="datetimeFigureOut">
              <a:rPr lang="en-AU" smtClean="0"/>
              <a:t>24/07/2020</a:t>
            </a:fld>
            <a:endParaRPr lang="en-AU"/>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F0E0F0F9-E71F-43B6-936D-739F54B8706D}" type="slidenum">
              <a:rPr lang="en-AU" smtClean="0"/>
              <a:t>‹#›</a:t>
            </a:fld>
            <a:endParaRPr lang="en-AU"/>
          </a:p>
        </p:txBody>
      </p:sp>
    </p:spTree>
    <p:extLst>
      <p:ext uri="{BB962C8B-B14F-4D97-AF65-F5344CB8AC3E}">
        <p14:creationId xmlns:p14="http://schemas.microsoft.com/office/powerpoint/2010/main" val="11739152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hyperlink" Target="https://theconversation.com/more-australians-can-stay-healthier-and-out-of-hospital-heres-how-55746" TargetMode="External"/><Relationship Id="rId2" Type="http://schemas.openxmlformats.org/officeDocument/2006/relationships/image" Target="../media/image55.png"/><Relationship Id="rId1" Type="http://schemas.openxmlformats.org/officeDocument/2006/relationships/slideLayout" Target="../slideLayouts/slideLayout2.xml"/><Relationship Id="rId4" Type="http://schemas.openxmlformats.org/officeDocument/2006/relationships/hyperlink" Target="https://creativecommons.org/licenses/by-nd/3.0/" TargetMode="Externa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hyperlink" Target="http://sacerdotvs.blogspot.com/2011/12/burden-of-proof.html" TargetMode="External"/><Relationship Id="rId2" Type="http://schemas.openxmlformats.org/officeDocument/2006/relationships/image" Target="../media/image56.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103.xml.rels><?xml version="1.0" encoding="UTF-8" standalone="yes"?>
<Relationships xmlns="http://schemas.openxmlformats.org/package/2006/relationships"><Relationship Id="rId3" Type="http://schemas.openxmlformats.org/officeDocument/2006/relationships/hyperlink" Target="https://en.wikipedia.org/wiki/List_of_countries_by_life_expectancy" TargetMode="External"/><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104.xml.rels><?xml version="1.0" encoding="UTF-8" standalone="yes"?>
<Relationships xmlns="http://schemas.openxmlformats.org/package/2006/relationships"><Relationship Id="rId3" Type="http://schemas.openxmlformats.org/officeDocument/2006/relationships/hyperlink" Target="http://mkleit.wordpress.com/category/between-quotations/" TargetMode="External"/><Relationship Id="rId2" Type="http://schemas.openxmlformats.org/officeDocument/2006/relationships/image" Target="../media/image58.jpeg"/><Relationship Id="rId1" Type="http://schemas.openxmlformats.org/officeDocument/2006/relationships/slideLayout" Target="../slideLayouts/slideLayout2.xml"/><Relationship Id="rId5" Type="http://schemas.openxmlformats.org/officeDocument/2006/relationships/hyperlink" Target="https://creativecommons.org/licenses/by-nc-sa/3.0/" TargetMode="External"/><Relationship Id="rId4" Type="http://schemas.openxmlformats.org/officeDocument/2006/relationships/hyperlink" Target="https://www.youtube.com/watch?v=Jd3gFT0-C4s" TargetMode="External"/></Relationships>
</file>

<file path=ppt/slides/_rels/slide105.xml.rels><?xml version="1.0" encoding="UTF-8" standalone="yes"?>
<Relationships xmlns="http://schemas.openxmlformats.org/package/2006/relationships"><Relationship Id="rId3" Type="http://schemas.openxmlformats.org/officeDocument/2006/relationships/image" Target="../media/image60.svg"/><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hyperlink" Target="https://www.youtube.com/watch?v=1r_u5_p-WQA" TargetMode="Externa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hyperlink" Target="https://advising.utah.edu/transfer/blog/posts/2018/October/urop%20_educationseries_10-19.php" TargetMode="External"/><Relationship Id="rId2" Type="http://schemas.openxmlformats.org/officeDocument/2006/relationships/image" Target="../media/image61.jpg"/><Relationship Id="rId1" Type="http://schemas.openxmlformats.org/officeDocument/2006/relationships/slideLayout" Target="../slideLayouts/slideLayout2.xml"/><Relationship Id="rId4" Type="http://schemas.openxmlformats.org/officeDocument/2006/relationships/hyperlink" Target="http://www.health.gov.au/casedefinitions" TargetMode="Externa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en.wikipedia.org/wiki/File:Fowler_Ridge_Wind_Farm_2621902438.jpg" TargetMode="External"/><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11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hyperlink" Target="http://theconversation.com/with-vaccination-rates-stable-no-jab-no-play-rules-are-beside-the-point-14522" TargetMode="External"/><Relationship Id="rId2" Type="http://schemas.openxmlformats.org/officeDocument/2006/relationships/image" Target="../media/image63.jpg"/><Relationship Id="rId1" Type="http://schemas.openxmlformats.org/officeDocument/2006/relationships/slideLayout" Target="../slideLayouts/slideLayout2.xml"/><Relationship Id="rId4" Type="http://schemas.openxmlformats.org/officeDocument/2006/relationships/hyperlink" Target="https://creativecommons.org/licenses/by-nd/3.0/" TargetMode="Externa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8" Type="http://schemas.openxmlformats.org/officeDocument/2006/relationships/hyperlink" Target="https://creativecommons.org/licenses/by-nc-sa/3.0/" TargetMode="External"/><Relationship Id="rId3" Type="http://schemas.openxmlformats.org/officeDocument/2006/relationships/hyperlink" Target="http://www.quantumday.com/2012/12/doctors-should-not-prescribe-adhd-drugs.html" TargetMode="External"/><Relationship Id="rId7" Type="http://schemas.openxmlformats.org/officeDocument/2006/relationships/hyperlink" Target="https://creativecommons.org/licenses/by-nc-nd/3.0/" TargetMode="External"/><Relationship Id="rId2" Type="http://schemas.openxmlformats.org/officeDocument/2006/relationships/image" Target="../media/image64.jpeg"/><Relationship Id="rId1" Type="http://schemas.openxmlformats.org/officeDocument/2006/relationships/slideLayout" Target="../slideLayouts/slideLayout2.xml"/><Relationship Id="rId6" Type="http://schemas.openxmlformats.org/officeDocument/2006/relationships/hyperlink" Target="http://www.fc-sheriff.com/en/vse/the-team-passes-medical-examination/" TargetMode="External"/><Relationship Id="rId5" Type="http://schemas.openxmlformats.org/officeDocument/2006/relationships/image" Target="../media/image66.jpeg"/><Relationship Id="rId4" Type="http://schemas.openxmlformats.org/officeDocument/2006/relationships/image" Target="../media/image65.png"/></Relationships>
</file>

<file path=ppt/slides/_rels/slide116.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hyperlink" Target="https://www.cancer.org/cancer/testicular-cancer/detection-diagnosis-staging/detection.html" TargetMode="Externa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hyperlink" Target="https://www.youtube.com/watch?v=rb7TVW77ZCs" TargetMode="Externa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kJx7_JpxlxA" TargetMode="External"/><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hyperlink" Target="http://commons.wikimedia.org/wiki/File:Needle_syringe.png" TargetMode="External"/><Relationship Id="rId2" Type="http://schemas.openxmlformats.org/officeDocument/2006/relationships/image" Target="../media/image68.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121.xml.rels><?xml version="1.0" encoding="UTF-8" standalone="yes"?>
<Relationships xmlns="http://schemas.openxmlformats.org/package/2006/relationships"><Relationship Id="rId3" Type="http://schemas.openxmlformats.org/officeDocument/2006/relationships/hyperlink" Target="http://oppimateriaalit.jamk.fi/edusociety/" TargetMode="External"/><Relationship Id="rId2" Type="http://schemas.openxmlformats.org/officeDocument/2006/relationships/image" Target="../media/image69.jpeg"/><Relationship Id="rId1" Type="http://schemas.openxmlformats.org/officeDocument/2006/relationships/slideLayout" Target="../slideLayouts/slideLayout2.xml"/><Relationship Id="rId5" Type="http://schemas.openxmlformats.org/officeDocument/2006/relationships/hyperlink" Target="https://creativecommons.org/licenses/by-nc/3.0/" TargetMode="External"/><Relationship Id="rId4" Type="http://schemas.openxmlformats.org/officeDocument/2006/relationships/hyperlink" Target="https://www.youtube.com/watch?v=Rzxr9FeZf1g" TargetMode="Externa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hyperlink" Target="https://www.youtube.com/watch?v=BGNHBllcZuQ" TargetMode="Externa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hyperlink" Target="https://www.youtube.com/watch?v=TlGe80Mi85U" TargetMode="External"/><Relationship Id="rId1" Type="http://schemas.openxmlformats.org/officeDocument/2006/relationships/slideLayout" Target="../slideLayouts/slideLayout2.xml"/><Relationship Id="rId4" Type="http://schemas.openxmlformats.org/officeDocument/2006/relationships/hyperlink" Target="http://www.netfamilynews.org/important-new-resource-for-online-risk-prevention" TargetMode="External"/></Relationships>
</file>

<file path=ppt/slides/_rels/slide125.xml.rels><?xml version="1.0" encoding="UTF-8" standalone="yes"?>
<Relationships xmlns="http://schemas.openxmlformats.org/package/2006/relationships"><Relationship Id="rId3" Type="http://schemas.openxmlformats.org/officeDocument/2006/relationships/hyperlink" Target="http://clipart-library.com/number-1.html" TargetMode="External"/><Relationship Id="rId2" Type="http://schemas.openxmlformats.org/officeDocument/2006/relationships/image" Target="../media/image71.jpeg"/><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3" Type="http://schemas.openxmlformats.org/officeDocument/2006/relationships/hyperlink" Target="http://clipart-library.com/number-1.html" TargetMode="External"/><Relationship Id="rId2" Type="http://schemas.openxmlformats.org/officeDocument/2006/relationships/image" Target="../media/image71.jpeg"/><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hyperlink" Target="https://www.wpclipart.com/signs_symbol/alphabets_numbers/blue_steel/blue_steel_number_2.png.html" TargetMode="External"/><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hyperlink" Target="http://www.partypacks.co.uk/multicoloured-plastic-3d-number-andquot;3andquot;-11andquot;-pid100507.html" TargetMode="External"/><Relationship Id="rId2" Type="http://schemas.openxmlformats.org/officeDocument/2006/relationships/image" Target="../media/image73.jp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8" Type="http://schemas.openxmlformats.org/officeDocument/2006/relationships/hyperlink" Target="https://creativecommons.org/licenses/by-nc-sa/3.0/" TargetMode="External"/><Relationship Id="rId3" Type="http://schemas.openxmlformats.org/officeDocument/2006/relationships/hyperlink" Target="http://health.usnews.com/health-news/patient-advice/articles/2015/09/03/should-you-get-breast-reduction-surgery" TargetMode="External"/><Relationship Id="rId7" Type="http://schemas.openxmlformats.org/officeDocument/2006/relationships/hyperlink" Target="http://abcnews.go.com/Health/Wellness/perform-exam-skin-cancer/story?id=20029182" TargetMode="External"/><Relationship Id="rId2" Type="http://schemas.openxmlformats.org/officeDocument/2006/relationships/image" Target="../media/image74.jpeg"/><Relationship Id="rId1" Type="http://schemas.openxmlformats.org/officeDocument/2006/relationships/slideLayout" Target="../slideLayouts/slideLayout2.xml"/><Relationship Id="rId6" Type="http://schemas.openxmlformats.org/officeDocument/2006/relationships/image" Target="../media/image76.jpeg"/><Relationship Id="rId5" Type="http://schemas.openxmlformats.org/officeDocument/2006/relationships/hyperlink" Target="https://www.flickr.com/photos/camknows/8374941523/" TargetMode="External"/><Relationship Id="rId4" Type="http://schemas.openxmlformats.org/officeDocument/2006/relationships/image" Target="../media/image75.jpeg"/></Relationships>
</file>

<file path=ppt/slides/_rels/slide13.xml.rels><?xml version="1.0" encoding="UTF-8" standalone="yes"?>
<Relationships xmlns="http://schemas.openxmlformats.org/package/2006/relationships"><Relationship Id="rId3" Type="http://schemas.openxmlformats.org/officeDocument/2006/relationships/hyperlink" Target="http://www.slideshare.net/jagtianinikhil/what-diversity-means-to-me-2195233" TargetMode="External"/><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hyperlink" Target="https://www.youtube.com/watch?v=WZKAKQ5RwbM" TargetMode="Externa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hyperlink" Target="http://www.health.gov.au/internet/main/publishing.nsf/content/nsfcc" TargetMode="Externa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hyperlink" Target="http://www.health.gov.au/internet/main/publishing.nsf/content/chronic-disease#footnote" TargetMode="Externa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hyperlink" Target="http://www.health.gov.au/internet/main/publishing.nsf/content/chronic-disease#footnote" TargetMode="Externa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hyperlink" Target="http://www.health.gov.au/internet/main/publishing.nsf/content/chronic-disease" TargetMode="External"/><Relationship Id="rId2" Type="http://schemas.openxmlformats.org/officeDocument/2006/relationships/hyperlink" Target="http://www.who.int/topics/risk_factors/en/"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aya-chebbi.blogspot.com/2012/12/human-rights-voices-initiative-at-human.html" TargetMode="External"/><Relationship Id="rId2" Type="http://schemas.openxmlformats.org/officeDocument/2006/relationships/image" Target="../media/image7.jpg"/><Relationship Id="rId1" Type="http://schemas.openxmlformats.org/officeDocument/2006/relationships/slideLayout" Target="../slideLayouts/slideLayout2.xml"/><Relationship Id="rId5" Type="http://schemas.openxmlformats.org/officeDocument/2006/relationships/hyperlink" Target="https://creativecommons.org/licenses/by-nc-nd/3.0/" TargetMode="External"/><Relationship Id="rId4" Type="http://schemas.openxmlformats.org/officeDocument/2006/relationships/hyperlink" Target="https://www.ohchr.org/en/udhr/documents/udhr_translations/eng.pdf"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blacklistednews.com/article/68127/delusions-of-the-social-justice-warrior.html" TargetMode="External"/><Relationship Id="rId2" Type="http://schemas.openxmlformats.org/officeDocument/2006/relationships/image" Target="../media/image9.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pagedesignweb.com/advantages-and-disadvantages-of-the-internet-you-must-be-aware-of/" TargetMode="External"/><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hyperlink" Target="http://www.icv.com.a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hyperlink" Target="https://www.anbg.gov.au/gardens/education/programs/pdfs/aboriginal_plant_use_and_technology.pdf" TargetMode="External"/><Relationship Id="rId1" Type="http://schemas.openxmlformats.org/officeDocument/2006/relationships/slideLayout" Target="../slideLayouts/slideLayout2.xml"/><Relationship Id="rId5" Type="http://schemas.openxmlformats.org/officeDocument/2006/relationships/hyperlink" Target="https://creativecommons.org/licenses/by/3.0/" TargetMode="External"/><Relationship Id="rId4" Type="http://schemas.openxmlformats.org/officeDocument/2006/relationships/hyperlink" Target="http://opentextbc.ca/introtourism/chapter/chapter-12-aboriginal-touris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www.youtube.com/watch?v=2Rj6xyVwR3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commons.wikimedia.org/wiki/File:Investing_money.jpg" TargetMode="External"/><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getmespark.com/getting-the-most-out-of-your-consulting-partnerships/" TargetMode="External"/><Relationship Id="rId2" Type="http://schemas.openxmlformats.org/officeDocument/2006/relationships/image" Target="../media/image17.jp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kiranashraf.blogspot.com/2010/12/women-liberalismthe-misconceptions.html" TargetMode="External"/><Relationship Id="rId2" Type="http://schemas.openxmlformats.org/officeDocument/2006/relationships/image" Target="../media/image18.gif"/><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vicenteczu521708.wikidot.com/" TargetMode="External"/><Relationship Id="rId2" Type="http://schemas.openxmlformats.org/officeDocument/2006/relationships/image" Target="../media/image19.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5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wellcometrust.wordpress.com/2011/09/22/feature-breathless-understanding-asthma/" TargetMode="External"/><Relationship Id="rId2" Type="http://schemas.openxmlformats.org/officeDocument/2006/relationships/image" Target="../media/image27.jp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5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www.youtube.com/watch?v=NlWCLw75XnE" TargetMode="External"/><Relationship Id="rId2" Type="http://schemas.openxmlformats.org/officeDocument/2006/relationships/hyperlink" Target="https://www.youtube.com/watch?v=8VK7TeW6XKU" TargetMode="External"/><Relationship Id="rId1" Type="http://schemas.openxmlformats.org/officeDocument/2006/relationships/slideLayout" Target="../slideLayouts/slideLayout2.xml"/><Relationship Id="rId5" Type="http://schemas.openxmlformats.org/officeDocument/2006/relationships/hyperlink" Target="https://www.youtube.com/watch?v=kuApL7K-g24" TargetMode="External"/><Relationship Id="rId4" Type="http://schemas.openxmlformats.org/officeDocument/2006/relationships/hyperlink" Target="https://www.google.com.au/search?safe=strict&amp;rlz=1C1GGRV_enAU753AU753&amp;tbm=lcl&amp;ei=ng9tW_fHLoKw8QW4xLW4AQ&amp;q=macdonalds&amp;oq=macdonalds&amp;gs_l=psy-ab.3...21644.23133.0.23244.10.8.0.0.0.0.345.345.3-1.1.0....0...1c.1.64.psy-ab..9.1.345...35i39k1j0i131i67k1j0i67k1j0i10i67k1.0.h2RzwttCcU0#rlfi=hd:;si:;mv:!1m3!1d96950.38435825403!2d115.86783655!3d-32.0424553!2m3!1f0!2f0!3f0!3m2!1i276!2i344!4f13.1;tbs:lrf:!2m1!1e3!2m1!1e16!2m4!1e17!4m2!17m1!1e2!3sIAE,lf:1,lf_ui:4"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www.flickr.com/photos/yewenyi/6965455897/" TargetMode="External"/><Relationship Id="rId7" Type="http://schemas.openxmlformats.org/officeDocument/2006/relationships/hyperlink" Target="https://creativecommons.org/licenses/by-nc/3.0/" TargetMode="External"/><Relationship Id="rId2" Type="http://schemas.openxmlformats.org/officeDocument/2006/relationships/image" Target="../media/image30.jpg"/><Relationship Id="rId1" Type="http://schemas.openxmlformats.org/officeDocument/2006/relationships/slideLayout" Target="../slideLayouts/slideLayout2.xml"/><Relationship Id="rId6" Type="http://schemas.openxmlformats.org/officeDocument/2006/relationships/hyperlink" Target="https://creativecommons.org/licenses/by-sa/3.0/" TargetMode="External"/><Relationship Id="rId5" Type="http://schemas.openxmlformats.org/officeDocument/2006/relationships/hyperlink" Target="http://fixturescloseup.com/2013/09/04/beach-side-sunscreen-try-me/" TargetMode="External"/><Relationship Id="rId4" Type="http://schemas.openxmlformats.org/officeDocument/2006/relationships/image" Target="../media/image31.jpg"/></Relationships>
</file>

<file path=ppt/slides/_rels/slide6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hyperlink" Target="http://shroomery.org/forums/showflat.php/number/16490936" TargetMode="External"/><Relationship Id="rId2" Type="http://schemas.openxmlformats.org/officeDocument/2006/relationships/image" Target="../media/image34.jp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6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hyperlink" Target="https://www.youtube.com/watch?v=IJNR2EpS0jw"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hyperlink" Target="https://www.youtube.com/watch?v=WMZChujwrBs" TargetMode="Externa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4" Type="http://schemas.openxmlformats.org/officeDocument/2006/relationships/image" Target="../media/image44.jpe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hyperlink" Target="https://www.youtube.com/watch?v=zIIKTNPP5Ts" TargetMode="Externa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hyperlink" Target="https://www.fsh.health.wa.gov.au/~/media/Files/Hospitals/FSH/PDFs/Make-your-move.pdf" TargetMode="External"/><Relationship Id="rId2" Type="http://schemas.openxmlformats.org/officeDocument/2006/relationships/hyperlink" Target="https://www.blackmores.com.au/" TargetMode="External"/><Relationship Id="rId1" Type="http://schemas.openxmlformats.org/officeDocument/2006/relationships/slideLayout" Target="../slideLayouts/slideLayout2.xml"/><Relationship Id="rId6" Type="http://schemas.openxmlformats.org/officeDocument/2006/relationships/hyperlink" Target="https://creativecommons.org/licenses/by-sa/3.0/" TargetMode="External"/><Relationship Id="rId5" Type="http://schemas.openxmlformats.org/officeDocument/2006/relationships/hyperlink" Target="https://commons.wikimedia.org/wiki/File:Transperth_bus_1578.jpg" TargetMode="External"/><Relationship Id="rId4" Type="http://schemas.openxmlformats.org/officeDocument/2006/relationships/image" Target="../media/image46.jpg"/></Relationships>
</file>

<file path=ppt/slides/_rels/slide84.xml.rels><?xml version="1.0" encoding="UTF-8" standalone="yes"?>
<Relationships xmlns="http://schemas.openxmlformats.org/package/2006/relationships"><Relationship Id="rId3" Type="http://schemas.openxmlformats.org/officeDocument/2006/relationships/hyperlink" Target="https://www.canstar.com.au/health-insurance/what-does-health-insurance-cost/" TargetMode="External"/><Relationship Id="rId7" Type="http://schemas.openxmlformats.org/officeDocument/2006/relationships/hyperlink" Target="https://creativecommons.org/licenses/by-nd/3.0/" TargetMode="External"/><Relationship Id="rId2" Type="http://schemas.openxmlformats.org/officeDocument/2006/relationships/hyperlink" Target="https://www.ipn.com.au/gp/wa-claremont-claremont-medical-centre/our-services/" TargetMode="External"/><Relationship Id="rId1" Type="http://schemas.openxmlformats.org/officeDocument/2006/relationships/slideLayout" Target="../slideLayouts/slideLayout2.xml"/><Relationship Id="rId6" Type="http://schemas.openxmlformats.org/officeDocument/2006/relationships/hyperlink" Target="http://theconversation.com/confused-about-the-medicare-rebate-freeze-heres-what-you-need-to-know-59661" TargetMode="External"/><Relationship Id="rId5" Type="http://schemas.openxmlformats.org/officeDocument/2006/relationships/image" Target="../media/image47.jpg"/><Relationship Id="rId4" Type="http://schemas.openxmlformats.org/officeDocument/2006/relationships/hyperlink" Target="https://science.howstuffworks.com/innovation/everyday-innovations/sunglass1.htm" TargetMode="External"/></Relationships>
</file>

<file path=ppt/slides/_rels/slide8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hyperlink" Target="https://www.youtube.com/watch?v=6ZhMfzc9RbU" TargetMode="Externa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86.xml.rels><?xml version="1.0" encoding="UTF-8" standalone="yes"?>
<Relationships xmlns="http://schemas.openxmlformats.org/package/2006/relationships"><Relationship Id="rId2" Type="http://schemas.openxmlformats.org/officeDocument/2006/relationships/hyperlink" Target="https://www.youtube.com/watch?v=CsNpfMldtyk" TargetMode="Externa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hyperlink" Target="https://www.youtube.com/watch?v=Inscky6EyQ8" TargetMode="External"/><Relationship Id="rId2" Type="http://schemas.openxmlformats.org/officeDocument/2006/relationships/hyperlink" Target="https://www.youtube.com/watch?v=PSaasBjeJek" TargetMode="External"/><Relationship Id="rId1" Type="http://schemas.openxmlformats.org/officeDocument/2006/relationships/slideLayout" Target="../slideLayouts/slideLayout2.xml"/><Relationship Id="rId4" Type="http://schemas.openxmlformats.org/officeDocument/2006/relationships/hyperlink" Target="https://www.youtube.com/watch?v=4cgVR7YZuVU" TargetMode="Externa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hyperlink" Target="http://yourstruly.org.au/#/story" TargetMode="External"/><Relationship Id="rId2" Type="http://schemas.openxmlformats.org/officeDocument/2006/relationships/hyperlink" Target="http://www.actbelongcommit.org.au/" TargetMode="External"/><Relationship Id="rId1" Type="http://schemas.openxmlformats.org/officeDocument/2006/relationships/slideLayout" Target="../slideLayouts/slideLayout2.xml"/><Relationship Id="rId5" Type="http://schemas.openxmlformats.org/officeDocument/2006/relationships/hyperlink" Target="https://everypixelcounts.wordpress.com/2011/04/15/enjoy-the-ride-rebranding-slow/" TargetMode="External"/><Relationship Id="rId4" Type="http://schemas.openxmlformats.org/officeDocument/2006/relationships/hyperlink" Target="http://www.abs.gov.au/AUSSTATS/abs@.nsf/Latestproducts/4233.0Main%20Features22006" TargetMode="Externa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hyperlink" Target="https://www.youtube.com/watch?v=r9poHB-ldqk" TargetMode="Externa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hyperlink" Target="http://tsukiohkami.deviantart.com/art/santa-s-obese-cat-141154408" TargetMode="External"/><Relationship Id="rId2" Type="http://schemas.openxmlformats.org/officeDocument/2006/relationships/image" Target="../media/image51.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97.xml.rels><?xml version="1.0" encoding="UTF-8" standalone="yes"?>
<Relationships xmlns="http://schemas.openxmlformats.org/package/2006/relationships"><Relationship Id="rId3" Type="http://schemas.openxmlformats.org/officeDocument/2006/relationships/hyperlink" Target="http://sushigeek.blogspot.com/2015/05/reacciones-de-los-mayores-los-fatalities-de-mortal-kombat-x.html" TargetMode="External"/><Relationship Id="rId2" Type="http://schemas.openxmlformats.org/officeDocument/2006/relationships/image" Target="../media/image52.jp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98.xml.rels><?xml version="1.0" encoding="UTF-8" standalone="yes"?>
<Relationships xmlns="http://schemas.openxmlformats.org/package/2006/relationships"><Relationship Id="rId3" Type="http://schemas.openxmlformats.org/officeDocument/2006/relationships/hyperlink" Target="http://www.thegundivas.com/2011_02_01_archive.html" TargetMode="External"/><Relationship Id="rId2" Type="http://schemas.openxmlformats.org/officeDocument/2006/relationships/image" Target="../media/image53.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99.xml.rels><?xml version="1.0" encoding="UTF-8" standalone="yes"?>
<Relationships xmlns="http://schemas.openxmlformats.org/package/2006/relationships"><Relationship Id="rId3" Type="http://schemas.openxmlformats.org/officeDocument/2006/relationships/hyperlink" Target="https://www.redbubble.com/people/hliounakis/works/31333023-health-star-rating?p=sticker&amp;size=small" TargetMode="External"/><Relationship Id="rId2" Type="http://schemas.openxmlformats.org/officeDocument/2006/relationships/image" Target="../media/image5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Health Studies Unit 2</a:t>
            </a:r>
            <a:endParaRPr lang="en-AU" dirty="0"/>
          </a:p>
        </p:txBody>
      </p:sp>
      <p:sp>
        <p:nvSpPr>
          <p:cNvPr id="3" name="Subtitle 2"/>
          <p:cNvSpPr>
            <a:spLocks noGrp="1"/>
          </p:cNvSpPr>
          <p:nvPr>
            <p:ph type="subTitle" idx="1"/>
          </p:nvPr>
        </p:nvSpPr>
        <p:spPr/>
        <p:txBody>
          <a:bodyPr>
            <a:normAutofit fontScale="92500" lnSpcReduction="10000"/>
          </a:bodyPr>
          <a:lstStyle/>
          <a:p>
            <a:r>
              <a:rPr lang="en-US" dirty="0"/>
              <a:t>Year 11</a:t>
            </a:r>
          </a:p>
          <a:p>
            <a:r>
              <a:rPr lang="en-US" dirty="0"/>
              <a:t>2019</a:t>
            </a:r>
          </a:p>
          <a:p>
            <a:r>
              <a:rPr lang="en-US" dirty="0" err="1"/>
              <a:t>Mr</a:t>
            </a:r>
            <a:r>
              <a:rPr lang="en-US" dirty="0"/>
              <a:t> Orr</a:t>
            </a:r>
            <a:endParaRPr lang="en-AU" dirty="0"/>
          </a:p>
        </p:txBody>
      </p:sp>
    </p:spTree>
    <p:extLst>
      <p:ext uri="{BB962C8B-B14F-4D97-AF65-F5344CB8AC3E}">
        <p14:creationId xmlns:p14="http://schemas.microsoft.com/office/powerpoint/2010/main" val="24851834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xplosion 2 4"/>
          <p:cNvSpPr/>
          <p:nvPr/>
        </p:nvSpPr>
        <p:spPr>
          <a:xfrm>
            <a:off x="539552" y="1340768"/>
            <a:ext cx="5400600" cy="3744416"/>
          </a:xfrm>
          <a:prstGeom prst="irregularSeal2">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p:txBody>
          <a:bodyPr/>
          <a:lstStyle/>
          <a:p>
            <a:r>
              <a:rPr lang="en-US" dirty="0"/>
              <a:t>SUSTAINABILITY</a:t>
            </a:r>
            <a:endParaRPr lang="en-AU" dirty="0"/>
          </a:p>
        </p:txBody>
      </p:sp>
      <p:sp>
        <p:nvSpPr>
          <p:cNvPr id="4" name="TextBox 3"/>
          <p:cNvSpPr txBox="1"/>
          <p:nvPr/>
        </p:nvSpPr>
        <p:spPr>
          <a:xfrm>
            <a:off x="1475656" y="2849454"/>
            <a:ext cx="3528392" cy="646331"/>
          </a:xfrm>
          <a:prstGeom prst="rect">
            <a:avLst/>
          </a:prstGeom>
          <a:noFill/>
        </p:spPr>
        <p:txBody>
          <a:bodyPr wrap="square" rtlCol="0">
            <a:spAutoFit/>
          </a:bodyPr>
          <a:lstStyle/>
          <a:p>
            <a:pPr algn="ctr"/>
            <a:r>
              <a:rPr lang="en-US" dirty="0"/>
              <a:t>The ability to be maintained at a certain rate or level</a:t>
            </a:r>
            <a:endParaRPr lang="en-AU"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6095" y="2849454"/>
            <a:ext cx="3306823" cy="3306823"/>
          </a:xfrm>
          <a:prstGeom prst="rect">
            <a:avLst/>
          </a:prstGeom>
        </p:spPr>
      </p:pic>
    </p:spTree>
    <p:extLst>
      <p:ext uri="{BB962C8B-B14F-4D97-AF65-F5344CB8AC3E}">
        <p14:creationId xmlns:p14="http://schemas.microsoft.com/office/powerpoint/2010/main" val="198827825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10">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12">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3495094"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Isosceles Triangle 14">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495095" y="-3"/>
            <a:ext cx="792559"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505315" y="643467"/>
            <a:ext cx="3152284" cy="1375608"/>
          </a:xfrm>
        </p:spPr>
        <p:txBody>
          <a:bodyPr anchor="ctr">
            <a:normAutofit/>
          </a:bodyPr>
          <a:lstStyle/>
          <a:p>
            <a:r>
              <a:rPr lang="en-US">
                <a:solidFill>
                  <a:schemeClr val="bg1"/>
                </a:solidFill>
              </a:rPr>
              <a:t>Prevalence of Disease</a:t>
            </a:r>
            <a:endParaRPr lang="en-AU">
              <a:solidFill>
                <a:schemeClr val="bg1"/>
              </a:solidFill>
            </a:endParaRPr>
          </a:p>
        </p:txBody>
      </p:sp>
      <p:sp>
        <p:nvSpPr>
          <p:cNvPr id="3" name="Content Placeholder 2"/>
          <p:cNvSpPr>
            <a:spLocks noGrp="1"/>
          </p:cNvSpPr>
          <p:nvPr>
            <p:ph idx="1"/>
          </p:nvPr>
        </p:nvSpPr>
        <p:spPr>
          <a:xfrm>
            <a:off x="505315" y="2160590"/>
            <a:ext cx="2980457" cy="3440110"/>
          </a:xfrm>
        </p:spPr>
        <p:txBody>
          <a:bodyPr>
            <a:normAutofit/>
          </a:bodyPr>
          <a:lstStyle/>
          <a:p>
            <a:r>
              <a:rPr lang="en-US">
                <a:solidFill>
                  <a:schemeClr val="bg1"/>
                </a:solidFill>
              </a:rPr>
              <a:t>The overall number of cases of a specific disease in a given population at a certain time.</a:t>
            </a:r>
          </a:p>
          <a:p>
            <a:r>
              <a:rPr lang="en-US">
                <a:solidFill>
                  <a:schemeClr val="bg1"/>
                </a:solidFill>
              </a:rPr>
              <a:t>Provides an indication of the overall size of the health problem (how many people are affected/how widespread it is)</a:t>
            </a:r>
            <a:endParaRPr lang="en-AU">
              <a:solidFill>
                <a:schemeClr val="bg1"/>
              </a:solidFill>
            </a:endParaRPr>
          </a:p>
        </p:txBody>
      </p:sp>
      <p:pic>
        <p:nvPicPr>
          <p:cNvPr id="5" name="Picture 4" descr="A screenshot of a cell phone&#10;&#10;Description automatically generated">
            <a:extLst>
              <a:ext uri="{FF2B5EF4-FFF2-40B4-BE49-F238E27FC236}">
                <a16:creationId xmlns:a16="http://schemas.microsoft.com/office/drawing/2014/main" id="{A49DE8ED-9F18-47CB-A1FC-348FCBC357B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572000" y="2097406"/>
            <a:ext cx="3857625" cy="2650673"/>
          </a:xfrm>
          <a:prstGeom prst="rect">
            <a:avLst/>
          </a:prstGeom>
        </p:spPr>
      </p:pic>
      <p:sp>
        <p:nvSpPr>
          <p:cNvPr id="32" name="Isosceles Triangle 16">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16772" y="4013200"/>
            <a:ext cx="336549"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6" name="TextBox 5">
            <a:extLst>
              <a:ext uri="{FF2B5EF4-FFF2-40B4-BE49-F238E27FC236}">
                <a16:creationId xmlns:a16="http://schemas.microsoft.com/office/drawing/2014/main" id="{3CF83901-1E62-4E07-BDDF-2A50439E8318}"/>
              </a:ext>
            </a:extLst>
          </p:cNvPr>
          <p:cNvSpPr txBox="1"/>
          <p:nvPr/>
        </p:nvSpPr>
        <p:spPr>
          <a:xfrm>
            <a:off x="5886942" y="4548024"/>
            <a:ext cx="254268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s://theconversation.com/more-australians-can-stay-healthier-and-out-of-hospital-heres-how-55746">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nd/3.0/">
                  <a:extLst>
                    <a:ext uri="{A12FA001-AC4F-418D-AE19-62706E023703}">
                      <ahyp:hlinkClr xmlns:ahyp="http://schemas.microsoft.com/office/drawing/2018/hyperlinkcolor" val="tx"/>
                    </a:ext>
                  </a:extLst>
                </a:hlinkClick>
              </a:rPr>
              <a:t>CC BY-ND</a:t>
            </a:r>
            <a:endParaRPr lang="en-AU" sz="700">
              <a:solidFill>
                <a:srgbClr val="FFFFFF"/>
              </a:solidFill>
            </a:endParaRPr>
          </a:p>
        </p:txBody>
      </p:sp>
    </p:spTree>
    <p:extLst>
      <p:ext uri="{BB962C8B-B14F-4D97-AF65-F5344CB8AC3E}">
        <p14:creationId xmlns:p14="http://schemas.microsoft.com/office/powerpoint/2010/main" val="1880794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Comparing Incidence and Prevalence of disease:</a:t>
            </a:r>
            <a:endParaRPr lang="en-AU" dirty="0"/>
          </a:p>
        </p:txBody>
      </p:sp>
      <p:sp>
        <p:nvSpPr>
          <p:cNvPr id="3" name="Content Placeholder 2"/>
          <p:cNvSpPr>
            <a:spLocks noGrp="1"/>
          </p:cNvSpPr>
          <p:nvPr>
            <p:ph idx="1"/>
          </p:nvPr>
        </p:nvSpPr>
        <p:spPr/>
        <p:txBody>
          <a:bodyPr/>
          <a:lstStyle/>
          <a:p>
            <a:endParaRPr lang="en-US" dirty="0"/>
          </a:p>
          <a:p>
            <a:endParaRPr lang="en-US" dirty="0"/>
          </a:p>
          <a:p>
            <a:endParaRPr lang="en-US" dirty="0"/>
          </a:p>
          <a:p>
            <a:pPr marL="0" indent="0">
              <a:buNone/>
            </a:pPr>
            <a:r>
              <a:rPr lang="en-US" dirty="0"/>
              <a:t>1960 --------------------------------------------------2010</a:t>
            </a:r>
            <a:endParaRPr lang="en-AU" dirty="0"/>
          </a:p>
        </p:txBody>
      </p:sp>
    </p:spTree>
    <p:extLst>
      <p:ext uri="{BB962C8B-B14F-4D97-AF65-F5344CB8AC3E}">
        <p14:creationId xmlns:p14="http://schemas.microsoft.com/office/powerpoint/2010/main" val="297615897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r>
              <a:rPr lang="en-US" dirty="0"/>
              <a:t>Burden of Disease</a:t>
            </a:r>
            <a:endParaRPr lang="en-AU" dirty="0"/>
          </a:p>
        </p:txBody>
      </p:sp>
      <p:sp>
        <p:nvSpPr>
          <p:cNvPr id="3" name="Content Placeholder 2"/>
          <p:cNvSpPr>
            <a:spLocks noGrp="1"/>
          </p:cNvSpPr>
          <p:nvPr>
            <p:ph idx="1"/>
          </p:nvPr>
        </p:nvSpPr>
        <p:spPr>
          <a:xfrm>
            <a:off x="3907172" y="2160589"/>
            <a:ext cx="3048329" cy="3880773"/>
          </a:xfrm>
        </p:spPr>
        <p:txBody>
          <a:bodyPr>
            <a:normAutofit/>
          </a:bodyPr>
          <a:lstStyle/>
          <a:p>
            <a:pPr>
              <a:lnSpc>
                <a:spcPct val="90000"/>
              </a:lnSpc>
            </a:pPr>
            <a:r>
              <a:rPr lang="en-US" sz="1700"/>
              <a:t>The health loss of society due to disease or injury that REMAINS after treatment/rehabilitation/prevention efforts.</a:t>
            </a:r>
          </a:p>
          <a:p>
            <a:pPr>
              <a:lnSpc>
                <a:spcPct val="90000"/>
              </a:lnSpc>
            </a:pPr>
            <a:r>
              <a:rPr lang="en-US" sz="1700"/>
              <a:t>One measure is DALY’s (Disability-Adjusted Life Years)</a:t>
            </a:r>
          </a:p>
          <a:p>
            <a:pPr>
              <a:lnSpc>
                <a:spcPct val="90000"/>
              </a:lnSpc>
            </a:pPr>
            <a:r>
              <a:rPr lang="en-US" sz="1700"/>
              <a:t>DALY=YLL+YLD</a:t>
            </a:r>
          </a:p>
          <a:p>
            <a:pPr marL="0" indent="0">
              <a:lnSpc>
                <a:spcPct val="90000"/>
              </a:lnSpc>
              <a:buNone/>
            </a:pPr>
            <a:r>
              <a:rPr lang="en-US" sz="1700"/>
              <a:t>YLL: Years of Life Lost due to morbidity</a:t>
            </a:r>
          </a:p>
          <a:p>
            <a:pPr marL="0" indent="0">
              <a:lnSpc>
                <a:spcPct val="90000"/>
              </a:lnSpc>
              <a:buNone/>
            </a:pPr>
            <a:r>
              <a:rPr lang="en-US" sz="1700" err="1"/>
              <a:t>YLD:Years</a:t>
            </a:r>
            <a:r>
              <a:rPr lang="en-US" sz="1700"/>
              <a:t> of Life lost due to Disability</a:t>
            </a:r>
            <a:endParaRPr lang="en-AU" sz="1700"/>
          </a:p>
        </p:txBody>
      </p:sp>
      <p:pic>
        <p:nvPicPr>
          <p:cNvPr id="5" name="Picture 4" descr="A drawing of a person&#10;&#10;Description automatically generated">
            <a:extLst>
              <a:ext uri="{FF2B5EF4-FFF2-40B4-BE49-F238E27FC236}">
                <a16:creationId xmlns:a16="http://schemas.microsoft.com/office/drawing/2014/main" id="{C1BF01E9-731F-4077-BCD6-354D485F004C}"/>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2" b="8900"/>
          <a:stretch/>
        </p:blipFill>
        <p:spPr>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1" name="Isosceles Triangle 1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8FA35BA1-33E2-4144-973D-B41B2E8D1F92}"/>
              </a:ext>
            </a:extLst>
          </p:cNvPr>
          <p:cNvSpPr txBox="1"/>
          <p:nvPr/>
        </p:nvSpPr>
        <p:spPr>
          <a:xfrm>
            <a:off x="6457047" y="6657945"/>
            <a:ext cx="268695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sacerdotvs.blogspot.com/2011/12/burden-of-proof.html">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nc-nd/3.0/">
                  <a:extLst>
                    <a:ext uri="{A12FA001-AC4F-418D-AE19-62706E023703}">
                      <ahyp:hlinkClr xmlns:ahyp="http://schemas.microsoft.com/office/drawing/2018/hyperlinkcolor" val="tx"/>
                    </a:ext>
                  </a:extLst>
                </a:hlinkClick>
              </a:rPr>
              <a:t>CC BY-NC-ND</a:t>
            </a:r>
            <a:endParaRPr lang="en-AU" sz="700">
              <a:solidFill>
                <a:srgbClr val="FFFFFF"/>
              </a:solidFill>
            </a:endParaRPr>
          </a:p>
        </p:txBody>
      </p:sp>
    </p:spTree>
    <p:extLst>
      <p:ext uri="{BB962C8B-B14F-4D97-AF65-F5344CB8AC3E}">
        <p14:creationId xmlns:p14="http://schemas.microsoft.com/office/powerpoint/2010/main" val="96481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rPr lang="en-US" dirty="0"/>
              <a:t>Life Expectancy</a:t>
            </a:r>
            <a:endParaRPr lang="en-AU" dirty="0"/>
          </a:p>
        </p:txBody>
      </p:sp>
      <p:sp>
        <p:nvSpPr>
          <p:cNvPr id="3" name="Content Placeholder 2"/>
          <p:cNvSpPr>
            <a:spLocks noGrp="1"/>
          </p:cNvSpPr>
          <p:nvPr>
            <p:ph idx="1"/>
          </p:nvPr>
        </p:nvSpPr>
        <p:spPr>
          <a:xfrm>
            <a:off x="4752215" y="2160589"/>
            <a:ext cx="2201035" cy="3880773"/>
          </a:xfrm>
        </p:spPr>
        <p:txBody>
          <a:bodyPr>
            <a:normAutofit/>
          </a:bodyPr>
          <a:lstStyle/>
          <a:p>
            <a:pPr marL="0" indent="0">
              <a:lnSpc>
                <a:spcPct val="90000"/>
              </a:lnSpc>
              <a:buNone/>
            </a:pPr>
            <a:r>
              <a:rPr lang="en-US"/>
              <a:t>“How long, on average, a person is expected to live, specific to population or origin or ethnic group”</a:t>
            </a:r>
          </a:p>
          <a:p>
            <a:pPr marL="0" indent="0">
              <a:lnSpc>
                <a:spcPct val="90000"/>
              </a:lnSpc>
              <a:buNone/>
            </a:pPr>
            <a:endParaRPr lang="en-US"/>
          </a:p>
          <a:p>
            <a:pPr>
              <a:lnSpc>
                <a:spcPct val="90000"/>
              </a:lnSpc>
            </a:pPr>
            <a:r>
              <a:rPr lang="en-US"/>
              <a:t>Based on a statistical average of recent mortality rates.</a:t>
            </a:r>
            <a:endParaRPr lang="en-AU"/>
          </a:p>
        </p:txBody>
      </p:sp>
      <p:pic>
        <p:nvPicPr>
          <p:cNvPr id="5" name="Picture 4" descr="A close up of a map&#10;&#10;Description automatically generated">
            <a:extLst>
              <a:ext uri="{FF2B5EF4-FFF2-40B4-BE49-F238E27FC236}">
                <a16:creationId xmlns:a16="http://schemas.microsoft.com/office/drawing/2014/main" id="{6317DF77-5C8F-41D2-BEBC-2F26A7DC356F}"/>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1506" r="16943" b="2"/>
          <a:stretch/>
        </p:blipFill>
        <p:spPr>
          <a:xfrm>
            <a:off x="508000" y="2159331"/>
            <a:ext cx="4067572" cy="3882362"/>
          </a:xfrm>
          <a:prstGeom prst="rect">
            <a:avLst/>
          </a:prstGeom>
        </p:spPr>
      </p:pic>
      <p:sp>
        <p:nvSpPr>
          <p:cNvPr id="6" name="TextBox 5">
            <a:extLst>
              <a:ext uri="{FF2B5EF4-FFF2-40B4-BE49-F238E27FC236}">
                <a16:creationId xmlns:a16="http://schemas.microsoft.com/office/drawing/2014/main" id="{71B16320-9795-4A2B-927E-043D8EA84A0D}"/>
              </a:ext>
            </a:extLst>
          </p:cNvPr>
          <p:cNvSpPr txBox="1"/>
          <p:nvPr/>
        </p:nvSpPr>
        <p:spPr>
          <a:xfrm>
            <a:off x="2048919" y="5841638"/>
            <a:ext cx="252665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s://en.wikipedia.org/wiki/List_of_countries_by_life_expectancy">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AU" sz="700">
              <a:solidFill>
                <a:srgbClr val="FFFFFF"/>
              </a:solidFill>
            </a:endParaRPr>
          </a:p>
        </p:txBody>
      </p:sp>
    </p:spTree>
    <p:extLst>
      <p:ext uri="{BB962C8B-B14F-4D97-AF65-F5344CB8AC3E}">
        <p14:creationId xmlns:p14="http://schemas.microsoft.com/office/powerpoint/2010/main" val="369561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toy&#10;&#10;Description automatically generated">
            <a:extLst>
              <a:ext uri="{FF2B5EF4-FFF2-40B4-BE49-F238E27FC236}">
                <a16:creationId xmlns:a16="http://schemas.microsoft.com/office/drawing/2014/main" id="{20294750-A844-4426-8A8E-8F08C151B0C3}"/>
              </a:ext>
            </a:extLst>
          </p:cNvPr>
          <p:cNvPicPr>
            <a:picLocks noChangeAspect="1"/>
          </p:cNvPicPr>
          <p:nvPr/>
        </p:nvPicPr>
        <p:blipFill rotWithShape="1">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13362"/>
          <a:stretch/>
        </p:blipFill>
        <p:spPr>
          <a:xfrm>
            <a:off x="3202390" y="-1"/>
            <a:ext cx="5941610" cy="6858001"/>
          </a:xfrm>
          <a:custGeom>
            <a:avLst/>
            <a:gdLst>
              <a:gd name="connsiteX0" fmla="*/ 379987 w 7922146"/>
              <a:gd name="connsiteY0" fmla="*/ 0 h 6858001"/>
              <a:gd name="connsiteX1" fmla="*/ 5304971 w 7922146"/>
              <a:gd name="connsiteY1" fmla="*/ 0 h 6858001"/>
              <a:gd name="connsiteX2" fmla="*/ 7065281 w 7922146"/>
              <a:gd name="connsiteY2" fmla="*/ 0 h 6858001"/>
              <a:gd name="connsiteX3" fmla="*/ 7397540 w 7922146"/>
              <a:gd name="connsiteY3" fmla="*/ 0 h 6858001"/>
              <a:gd name="connsiteX4" fmla="*/ 7397540 w 7922146"/>
              <a:gd name="connsiteY4" fmla="*/ 1 h 6858001"/>
              <a:gd name="connsiteX5" fmla="*/ 7922146 w 7922146"/>
              <a:gd name="connsiteY5" fmla="*/ 1 h 6858001"/>
              <a:gd name="connsiteX6" fmla="*/ 7922146 w 7922146"/>
              <a:gd name="connsiteY6" fmla="*/ 6858001 h 6858001"/>
              <a:gd name="connsiteX7" fmla="*/ 7065281 w 7922146"/>
              <a:gd name="connsiteY7" fmla="*/ 6858001 h 6858001"/>
              <a:gd name="connsiteX8" fmla="*/ 7065281 w 7922146"/>
              <a:gd name="connsiteY8" fmla="*/ 6858000 h 6858001"/>
              <a:gd name="connsiteX9" fmla="*/ 5932989 w 7922146"/>
              <a:gd name="connsiteY9" fmla="*/ 6858000 h 6858001"/>
              <a:gd name="connsiteX10" fmla="*/ 5932989 w 7922146"/>
              <a:gd name="connsiteY10" fmla="*/ 6858001 h 6858001"/>
              <a:gd name="connsiteX11" fmla="*/ 27809 w 7922146"/>
              <a:gd name="connsiteY11" fmla="*/ 6858001 h 6858001"/>
              <a:gd name="connsiteX12" fmla="*/ 1803228 w 7922146"/>
              <a:gd name="connsiteY12" fmla="*/ 4521201 h 6858001"/>
              <a:gd name="connsiteX13" fmla="*/ 0 w 7922146"/>
              <a:gd name="connsiteY13" fmla="*/ 0 h 6858001"/>
              <a:gd name="connsiteX14" fmla="*/ 379987 w 7922146"/>
              <a:gd name="connsiteY14" fmla="*/ 0 h 6858001"/>
              <a:gd name="connsiteX15" fmla="*/ 0 w 7922146"/>
              <a:gd name="connsiteY15" fmla="*/ 4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p:cNvSpPr>
            <a:spLocks noGrp="1"/>
          </p:cNvSpPr>
          <p:nvPr>
            <p:ph type="title"/>
          </p:nvPr>
        </p:nvSpPr>
        <p:spPr>
          <a:xfrm>
            <a:off x="507999" y="609600"/>
            <a:ext cx="2888343" cy="1320800"/>
          </a:xfrm>
        </p:spPr>
        <p:txBody>
          <a:bodyPr>
            <a:normAutofit/>
          </a:bodyPr>
          <a:lstStyle/>
          <a:p>
            <a:pPr>
              <a:lnSpc>
                <a:spcPct val="90000"/>
              </a:lnSpc>
            </a:pPr>
            <a:r>
              <a:rPr lang="en-US" sz="2800"/>
              <a:t>Why is Epidemiology Used?</a:t>
            </a:r>
            <a:endParaRPr lang="en-AU" sz="2800"/>
          </a:p>
        </p:txBody>
      </p:sp>
      <p:sp>
        <p:nvSpPr>
          <p:cNvPr id="3" name="Content Placeholder 2"/>
          <p:cNvSpPr>
            <a:spLocks noGrp="1"/>
          </p:cNvSpPr>
          <p:nvPr>
            <p:ph idx="1"/>
          </p:nvPr>
        </p:nvSpPr>
        <p:spPr>
          <a:xfrm>
            <a:off x="508000" y="2160589"/>
            <a:ext cx="2888342" cy="3880773"/>
          </a:xfrm>
        </p:spPr>
        <p:txBody>
          <a:bodyPr>
            <a:normAutofit fontScale="92500" lnSpcReduction="20000"/>
          </a:bodyPr>
          <a:lstStyle/>
          <a:p>
            <a:pPr>
              <a:lnSpc>
                <a:spcPct val="90000"/>
              </a:lnSpc>
            </a:pPr>
            <a:r>
              <a:rPr lang="en-US" sz="1500" dirty="0"/>
              <a:t>Monitor the burden of disease in specific populations</a:t>
            </a:r>
          </a:p>
          <a:p>
            <a:pPr>
              <a:lnSpc>
                <a:spcPct val="90000"/>
              </a:lnSpc>
            </a:pPr>
            <a:r>
              <a:rPr lang="en-US" sz="1500" dirty="0"/>
              <a:t>Predicting life expectancies</a:t>
            </a:r>
          </a:p>
          <a:p>
            <a:pPr>
              <a:lnSpc>
                <a:spcPct val="90000"/>
              </a:lnSpc>
            </a:pPr>
            <a:r>
              <a:rPr lang="en-US" sz="1500" dirty="0"/>
              <a:t>Monitor disease outbreaks</a:t>
            </a:r>
          </a:p>
          <a:p>
            <a:pPr>
              <a:lnSpc>
                <a:spcPct val="90000"/>
              </a:lnSpc>
            </a:pPr>
            <a:r>
              <a:rPr lang="en-US" sz="1500" dirty="0"/>
              <a:t>Advise and inform health promotion</a:t>
            </a:r>
          </a:p>
          <a:p>
            <a:pPr>
              <a:lnSpc>
                <a:spcPct val="90000"/>
              </a:lnSpc>
            </a:pPr>
            <a:r>
              <a:rPr lang="en-US" sz="1500" dirty="0"/>
              <a:t>Determine whether a problem exists</a:t>
            </a:r>
          </a:p>
          <a:p>
            <a:pPr>
              <a:lnSpc>
                <a:spcPct val="90000"/>
              </a:lnSpc>
            </a:pPr>
            <a:r>
              <a:rPr lang="en-US" sz="1500" dirty="0"/>
              <a:t>Predict whether the problem is likely to exist in the future.</a:t>
            </a:r>
          </a:p>
          <a:p>
            <a:pPr>
              <a:lnSpc>
                <a:spcPct val="90000"/>
              </a:lnSpc>
            </a:pPr>
            <a:endParaRPr lang="en-US" sz="1500" dirty="0"/>
          </a:p>
          <a:p>
            <a:pPr>
              <a:lnSpc>
                <a:spcPct val="90000"/>
              </a:lnSpc>
            </a:pPr>
            <a:r>
              <a:rPr lang="en-AU" sz="1600" dirty="0">
                <a:hlinkClick r:id="rId4"/>
              </a:rPr>
              <a:t>https://www.youtube.com/watch?v=Jd3gFT0-C4s</a:t>
            </a:r>
            <a:r>
              <a:rPr lang="en-AU" sz="1600" dirty="0"/>
              <a:t> What is epidemiology 10 mins</a:t>
            </a:r>
            <a:endParaRPr lang="en-US" sz="1500" dirty="0"/>
          </a:p>
        </p:txBody>
      </p:sp>
      <p:cxnSp>
        <p:nvCxnSpPr>
          <p:cNvPr id="11" name="Straight Connector 1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8259" y="0"/>
            <a:ext cx="9144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4614B5B2-6C46-40B4-98B3-831917F8C7C3}"/>
              </a:ext>
            </a:extLst>
          </p:cNvPr>
          <p:cNvSpPr txBox="1"/>
          <p:nvPr/>
        </p:nvSpPr>
        <p:spPr>
          <a:xfrm>
            <a:off x="6473077" y="6657945"/>
            <a:ext cx="267092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mkleit.wordpress.com/category/between-quotations/">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5" tooltip="https://creativecommons.org/licenses/by-nc-sa/3.0/">
                  <a:extLst>
                    <a:ext uri="{A12FA001-AC4F-418D-AE19-62706E023703}">
                      <ahyp:hlinkClr xmlns:ahyp="http://schemas.microsoft.com/office/drawing/2018/hyperlinkcolor" val="tx"/>
                    </a:ext>
                  </a:extLst>
                </a:hlinkClick>
              </a:rPr>
              <a:t>CC BY-SA-NC</a:t>
            </a:r>
            <a:endParaRPr lang="en-AU" sz="700">
              <a:solidFill>
                <a:srgbClr val="FFFFFF"/>
              </a:solidFill>
            </a:endParaRPr>
          </a:p>
        </p:txBody>
      </p:sp>
    </p:spTree>
    <p:extLst>
      <p:ext uri="{BB962C8B-B14F-4D97-AF65-F5344CB8AC3E}">
        <p14:creationId xmlns:p14="http://schemas.microsoft.com/office/powerpoint/2010/main" val="371780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3495094"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Isosceles Triangle 13">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495095" y="-3"/>
            <a:ext cx="792559"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505315" y="643467"/>
            <a:ext cx="3152284" cy="1375608"/>
          </a:xfrm>
        </p:spPr>
        <p:txBody>
          <a:bodyPr anchor="ctr">
            <a:normAutofit/>
          </a:bodyPr>
          <a:lstStyle/>
          <a:p>
            <a:pPr>
              <a:lnSpc>
                <a:spcPct val="90000"/>
              </a:lnSpc>
            </a:pPr>
            <a:r>
              <a:rPr lang="en-US" sz="3100">
                <a:solidFill>
                  <a:schemeClr val="bg1"/>
                </a:solidFill>
              </a:rPr>
              <a:t>Questions that Epidemiologists ask…</a:t>
            </a:r>
            <a:endParaRPr lang="en-AU" sz="3100">
              <a:solidFill>
                <a:schemeClr val="bg1"/>
              </a:solidFill>
            </a:endParaRPr>
          </a:p>
        </p:txBody>
      </p:sp>
      <p:sp>
        <p:nvSpPr>
          <p:cNvPr id="3" name="Content Placeholder 2"/>
          <p:cNvSpPr>
            <a:spLocks noGrp="1"/>
          </p:cNvSpPr>
          <p:nvPr>
            <p:ph idx="1"/>
          </p:nvPr>
        </p:nvSpPr>
        <p:spPr>
          <a:xfrm>
            <a:off x="505315" y="2160590"/>
            <a:ext cx="2980457" cy="3440110"/>
          </a:xfrm>
        </p:spPr>
        <p:txBody>
          <a:bodyPr>
            <a:normAutofit/>
          </a:bodyPr>
          <a:lstStyle/>
          <a:p>
            <a:r>
              <a:rPr lang="en-US" b="1" u="sng">
                <a:solidFill>
                  <a:schemeClr val="bg1"/>
                </a:solidFill>
              </a:rPr>
              <a:t>Which individuals </a:t>
            </a:r>
            <a:r>
              <a:rPr lang="en-US">
                <a:solidFill>
                  <a:schemeClr val="bg1"/>
                </a:solidFill>
              </a:rPr>
              <a:t>have experienced the event?</a:t>
            </a:r>
          </a:p>
          <a:p>
            <a:r>
              <a:rPr lang="en-US" b="1" u="sng">
                <a:solidFill>
                  <a:schemeClr val="bg1"/>
                </a:solidFill>
              </a:rPr>
              <a:t>When</a:t>
            </a:r>
            <a:r>
              <a:rPr lang="en-US">
                <a:solidFill>
                  <a:schemeClr val="bg1"/>
                </a:solidFill>
              </a:rPr>
              <a:t> did they experience the event?</a:t>
            </a:r>
          </a:p>
          <a:p>
            <a:r>
              <a:rPr lang="en-US" b="1" u="sng">
                <a:solidFill>
                  <a:schemeClr val="bg1"/>
                </a:solidFill>
              </a:rPr>
              <a:t>Where</a:t>
            </a:r>
            <a:r>
              <a:rPr lang="en-US">
                <a:solidFill>
                  <a:schemeClr val="bg1"/>
                </a:solidFill>
              </a:rPr>
              <a:t> are the individuals who have experienced the event?</a:t>
            </a:r>
          </a:p>
          <a:p>
            <a:r>
              <a:rPr lang="en-US" b="1" u="sng">
                <a:solidFill>
                  <a:schemeClr val="bg1"/>
                </a:solidFill>
              </a:rPr>
              <a:t>What environmental factors </a:t>
            </a:r>
            <a:r>
              <a:rPr lang="en-US">
                <a:solidFill>
                  <a:schemeClr val="bg1"/>
                </a:solidFill>
              </a:rPr>
              <a:t>are associated with the event?</a:t>
            </a:r>
          </a:p>
          <a:p>
            <a:endParaRPr lang="en-AU">
              <a:solidFill>
                <a:schemeClr val="bg1"/>
              </a:solidFill>
            </a:endParaRPr>
          </a:p>
        </p:txBody>
      </p:sp>
      <p:pic>
        <p:nvPicPr>
          <p:cNvPr id="7" name="Graphic 6" descr="Connections">
            <a:extLst>
              <a:ext uri="{FF2B5EF4-FFF2-40B4-BE49-F238E27FC236}">
                <a16:creationId xmlns:a16="http://schemas.microsoft.com/office/drawing/2014/main" id="{900ACC20-57B9-41C4-AEBF-93F43CF0534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572000" y="1493930"/>
            <a:ext cx="3857625" cy="3857625"/>
          </a:xfrm>
          <a:prstGeom prst="rect">
            <a:avLst/>
          </a:prstGeom>
        </p:spPr>
      </p:pic>
      <p:sp>
        <p:nvSpPr>
          <p:cNvPr id="16" name="Isosceles Triangle 15">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16772" y="4013200"/>
            <a:ext cx="336549"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2988994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496" y="235992"/>
            <a:ext cx="7634809" cy="1320800"/>
          </a:xfrm>
        </p:spPr>
        <p:txBody>
          <a:bodyPr/>
          <a:lstStyle/>
          <a:p>
            <a:r>
              <a:rPr lang="en-US" dirty="0"/>
              <a:t>Epidemiology Triangle – </a:t>
            </a:r>
            <a:r>
              <a:rPr lang="en-US" dirty="0">
                <a:hlinkClick r:id="rId2"/>
              </a:rPr>
              <a:t>Click here </a:t>
            </a:r>
            <a:endParaRPr lang="en-AU"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95081134"/>
              </p:ext>
            </p:extLst>
          </p:nvPr>
        </p:nvGraphicFramePr>
        <p:xfrm>
          <a:off x="301625" y="1527175"/>
          <a:ext cx="8504238"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395536" y="1556792"/>
            <a:ext cx="2232248" cy="2031325"/>
          </a:xfrm>
          <a:prstGeom prst="rect">
            <a:avLst/>
          </a:prstGeom>
          <a:noFill/>
        </p:spPr>
        <p:txBody>
          <a:bodyPr wrap="square" rtlCol="0">
            <a:spAutoFit/>
          </a:bodyPr>
          <a:lstStyle/>
          <a:p>
            <a:r>
              <a:rPr lang="en-US" dirty="0"/>
              <a:t>The E-Triangle is used when epidemiologists are trying to understand how an infectious disease spreads.</a:t>
            </a:r>
            <a:endParaRPr lang="en-AU" dirty="0"/>
          </a:p>
        </p:txBody>
      </p:sp>
    </p:spTree>
    <p:extLst>
      <p:ext uri="{BB962C8B-B14F-4D97-AF65-F5344CB8AC3E}">
        <p14:creationId xmlns:p14="http://schemas.microsoft.com/office/powerpoint/2010/main" val="203522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0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C16C40-7C29-4ACC-B851-7E08E459B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CDD733AE-DD5E-4C77-8BCD-72BF12A06B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9144001" cy="6866467"/>
            <a:chOff x="0" y="-8467"/>
            <a:chExt cx="12192000" cy="6866467"/>
          </a:xfrm>
        </p:grpSpPr>
        <p:cxnSp>
          <p:nvCxnSpPr>
            <p:cNvPr id="11" name="Straight Connector 10">
              <a:extLst>
                <a:ext uri="{FF2B5EF4-FFF2-40B4-BE49-F238E27FC236}">
                  <a16:creationId xmlns:a16="http://schemas.microsoft.com/office/drawing/2014/main" id="{51DE90A4-932E-4370-BA07-30F43254C0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6A19CA4A-B208-452A-8BE4-BC6940D33D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B74F8D3E-E618-4DE3-A0CC-B4904BB5D5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299DA406-C54B-4E31-867D-FAF8DCE704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A1E16883-5140-47C4-A9AD-AD6598AC3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4CD848DC-8A2A-4093-9BDD-7AF4B6A27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34635A4D-E9CE-4B78-912A-479EA451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D663A5EE-5581-44F3-8F98-688755F63E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B1E84E6A-F5AE-4F4D-98F2-82FE4FCC26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DDE7DDC9-17D4-4686-833D-48F8733B4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508000" y="609600"/>
            <a:ext cx="6447501" cy="1320800"/>
          </a:xfrm>
        </p:spPr>
        <p:txBody>
          <a:bodyPr>
            <a:normAutofit/>
          </a:bodyPr>
          <a:lstStyle/>
          <a:p>
            <a:r>
              <a:rPr lang="en-US" dirty="0"/>
              <a:t>Questions for Understanding</a:t>
            </a:r>
            <a:endParaRPr lang="en-AU" dirty="0"/>
          </a:p>
        </p:txBody>
      </p:sp>
      <p:sp>
        <p:nvSpPr>
          <p:cNvPr id="3" name="Content Placeholder 2"/>
          <p:cNvSpPr>
            <a:spLocks noGrp="1"/>
          </p:cNvSpPr>
          <p:nvPr>
            <p:ph idx="1"/>
          </p:nvPr>
        </p:nvSpPr>
        <p:spPr>
          <a:xfrm>
            <a:off x="508000" y="2160589"/>
            <a:ext cx="6447501" cy="3880773"/>
          </a:xfrm>
        </p:spPr>
        <p:txBody>
          <a:bodyPr>
            <a:normAutofit/>
          </a:bodyPr>
          <a:lstStyle/>
          <a:p>
            <a:pPr marL="514350" indent="-514350">
              <a:buAutoNum type="arabicPeriod"/>
            </a:pPr>
            <a:r>
              <a:rPr lang="en-US" dirty="0"/>
              <a:t>Explain the difference between Mortality and Morbidity. 3 marks – SHARE RESPONSES</a:t>
            </a:r>
          </a:p>
          <a:p>
            <a:pPr marL="514350" indent="-514350">
              <a:buAutoNum type="arabicPeriod"/>
            </a:pPr>
            <a:r>
              <a:rPr lang="en-US" dirty="0"/>
              <a:t>What is the difference between Incidence of disease and prevalence of disease? 2 marks – SHARE RESPONSES</a:t>
            </a:r>
          </a:p>
          <a:p>
            <a:pPr marL="514350" indent="-514350">
              <a:buAutoNum type="arabicPeriod"/>
            </a:pPr>
            <a:r>
              <a:rPr lang="en-US" dirty="0"/>
              <a:t>What is the prevalence of cardiovascular disease in Australia?</a:t>
            </a:r>
          </a:p>
          <a:p>
            <a:pPr marL="514350" indent="-514350">
              <a:buAutoNum type="arabicPeriod"/>
            </a:pPr>
            <a:r>
              <a:rPr lang="en-US" dirty="0"/>
              <a:t>Is the Life expectancy of Australians getting better or worse? Explain using Epidemiology Measures.</a:t>
            </a:r>
          </a:p>
          <a:p>
            <a:pPr marL="514350" indent="-514350">
              <a:buAutoNum type="arabicPeriod"/>
            </a:pPr>
            <a:r>
              <a:rPr lang="en-US" dirty="0"/>
              <a:t>How does Australians Life expectancy compare with India, USA and Finland?</a:t>
            </a:r>
          </a:p>
          <a:p>
            <a:pPr marL="0" indent="0">
              <a:buNone/>
            </a:pPr>
            <a:endParaRPr lang="en-AU" dirty="0"/>
          </a:p>
        </p:txBody>
      </p:sp>
    </p:spTree>
    <p:extLst>
      <p:ext uri="{BB962C8B-B14F-4D97-AF65-F5344CB8AC3E}">
        <p14:creationId xmlns:p14="http://schemas.microsoft.com/office/powerpoint/2010/main" val="1275199121"/>
      </p:ext>
    </p:extLst>
  </p:cSld>
  <p:clrMapOvr>
    <a:overrideClrMapping bg1="dk1" tx1="lt1" bg2="dk2" tx2="lt2" accent1="accent1" accent2="accent2" accent3="accent3" accent4="accent4" accent5="accent5" accent6="accent6" hlink="hlink" folHlink="folHlink"/>
  </p:clrMapOvr>
</p:sld>
</file>

<file path=ppt/slides/slide10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object, jigsaw puzzle, cake&#10;&#10;Description automatically generated">
            <a:extLst>
              <a:ext uri="{FF2B5EF4-FFF2-40B4-BE49-F238E27FC236}">
                <a16:creationId xmlns:a16="http://schemas.microsoft.com/office/drawing/2014/main" id="{1ED9F4D5-F277-46D0-A8E4-E535B9624028}"/>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1006" r="13149" b="-1"/>
          <a:stretch/>
        </p:blipFill>
        <p:spPr>
          <a:xfrm>
            <a:off x="3202390" y="-1"/>
            <a:ext cx="5941610" cy="6858001"/>
          </a:xfrm>
          <a:custGeom>
            <a:avLst/>
            <a:gdLst>
              <a:gd name="connsiteX0" fmla="*/ 379987 w 7922146"/>
              <a:gd name="connsiteY0" fmla="*/ 0 h 6858001"/>
              <a:gd name="connsiteX1" fmla="*/ 5304971 w 7922146"/>
              <a:gd name="connsiteY1" fmla="*/ 0 h 6858001"/>
              <a:gd name="connsiteX2" fmla="*/ 7065281 w 7922146"/>
              <a:gd name="connsiteY2" fmla="*/ 0 h 6858001"/>
              <a:gd name="connsiteX3" fmla="*/ 7397540 w 7922146"/>
              <a:gd name="connsiteY3" fmla="*/ 0 h 6858001"/>
              <a:gd name="connsiteX4" fmla="*/ 7397540 w 7922146"/>
              <a:gd name="connsiteY4" fmla="*/ 1 h 6858001"/>
              <a:gd name="connsiteX5" fmla="*/ 7922146 w 7922146"/>
              <a:gd name="connsiteY5" fmla="*/ 1 h 6858001"/>
              <a:gd name="connsiteX6" fmla="*/ 7922146 w 7922146"/>
              <a:gd name="connsiteY6" fmla="*/ 6858001 h 6858001"/>
              <a:gd name="connsiteX7" fmla="*/ 7065281 w 7922146"/>
              <a:gd name="connsiteY7" fmla="*/ 6858001 h 6858001"/>
              <a:gd name="connsiteX8" fmla="*/ 7065281 w 7922146"/>
              <a:gd name="connsiteY8" fmla="*/ 6858000 h 6858001"/>
              <a:gd name="connsiteX9" fmla="*/ 5932989 w 7922146"/>
              <a:gd name="connsiteY9" fmla="*/ 6858000 h 6858001"/>
              <a:gd name="connsiteX10" fmla="*/ 5932989 w 7922146"/>
              <a:gd name="connsiteY10" fmla="*/ 6858001 h 6858001"/>
              <a:gd name="connsiteX11" fmla="*/ 27809 w 7922146"/>
              <a:gd name="connsiteY11" fmla="*/ 6858001 h 6858001"/>
              <a:gd name="connsiteX12" fmla="*/ 1803228 w 7922146"/>
              <a:gd name="connsiteY12" fmla="*/ 4521201 h 6858001"/>
              <a:gd name="connsiteX13" fmla="*/ 0 w 7922146"/>
              <a:gd name="connsiteY13" fmla="*/ 0 h 6858001"/>
              <a:gd name="connsiteX14" fmla="*/ 379987 w 7922146"/>
              <a:gd name="connsiteY14" fmla="*/ 0 h 6858001"/>
              <a:gd name="connsiteX15" fmla="*/ 0 w 7922146"/>
              <a:gd name="connsiteY15" fmla="*/ 4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p:cNvSpPr>
            <a:spLocks noGrp="1"/>
          </p:cNvSpPr>
          <p:nvPr>
            <p:ph type="title"/>
          </p:nvPr>
        </p:nvSpPr>
        <p:spPr>
          <a:xfrm>
            <a:off x="507999" y="609600"/>
            <a:ext cx="2888343" cy="1320800"/>
          </a:xfrm>
        </p:spPr>
        <p:txBody>
          <a:bodyPr>
            <a:normAutofit/>
          </a:bodyPr>
          <a:lstStyle/>
          <a:p>
            <a:r>
              <a:rPr lang="en-US" dirty="0"/>
              <a:t>Activity</a:t>
            </a:r>
            <a:endParaRPr lang="en-AU" dirty="0"/>
          </a:p>
        </p:txBody>
      </p:sp>
      <p:sp>
        <p:nvSpPr>
          <p:cNvPr id="3" name="Content Placeholder 2"/>
          <p:cNvSpPr>
            <a:spLocks noGrp="1"/>
          </p:cNvSpPr>
          <p:nvPr>
            <p:ph idx="1"/>
          </p:nvPr>
        </p:nvSpPr>
        <p:spPr>
          <a:xfrm>
            <a:off x="508000" y="2160589"/>
            <a:ext cx="2888342" cy="3880773"/>
          </a:xfrm>
        </p:spPr>
        <p:txBody>
          <a:bodyPr>
            <a:normAutofit/>
          </a:bodyPr>
          <a:lstStyle/>
          <a:p>
            <a:r>
              <a:rPr lang="en-US" dirty="0"/>
              <a:t>Go to </a:t>
            </a:r>
            <a:r>
              <a:rPr lang="en-US" dirty="0">
                <a:hlinkClick r:id="rId4"/>
              </a:rPr>
              <a:t>http://www.health.gov.au/casedefinitions</a:t>
            </a:r>
            <a:endParaRPr lang="en-US" dirty="0"/>
          </a:p>
          <a:p>
            <a:r>
              <a:rPr lang="en-US" dirty="0"/>
              <a:t>Select an infectious disease from the right hand side</a:t>
            </a:r>
          </a:p>
          <a:p>
            <a:r>
              <a:rPr lang="en-US" dirty="0"/>
              <a:t>Research this disease and answer the following questions:</a:t>
            </a:r>
            <a:endParaRPr lang="en-AU" dirty="0"/>
          </a:p>
        </p:txBody>
      </p:sp>
      <p:cxnSp>
        <p:nvCxnSpPr>
          <p:cNvPr id="10" name="Straight Connector 9">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8259" y="0"/>
            <a:ext cx="9144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9327424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questions</a:t>
            </a:r>
            <a:endParaRPr lang="en-AU" dirty="0"/>
          </a:p>
        </p:txBody>
      </p:sp>
      <p:sp>
        <p:nvSpPr>
          <p:cNvPr id="3" name="Content Placeholder 2"/>
          <p:cNvSpPr>
            <a:spLocks noGrp="1"/>
          </p:cNvSpPr>
          <p:nvPr>
            <p:ph idx="1"/>
          </p:nvPr>
        </p:nvSpPr>
        <p:spPr/>
        <p:txBody>
          <a:bodyPr>
            <a:normAutofit/>
          </a:bodyPr>
          <a:lstStyle/>
          <a:p>
            <a:pPr marL="514350" indent="-514350">
              <a:buAutoNum type="arabicPeriod"/>
            </a:pPr>
            <a:r>
              <a:rPr lang="en-US" dirty="0"/>
              <a:t>What is the causative agent? (</a:t>
            </a:r>
            <a:r>
              <a:rPr lang="en-US" dirty="0" err="1"/>
              <a:t>ie</a:t>
            </a:r>
            <a:r>
              <a:rPr lang="en-US" dirty="0"/>
              <a:t>. Bacteria/virus </a:t>
            </a:r>
            <a:r>
              <a:rPr lang="en-US" dirty="0" err="1"/>
              <a:t>etc</a:t>
            </a:r>
            <a:r>
              <a:rPr lang="en-US" dirty="0"/>
              <a:t>)</a:t>
            </a:r>
          </a:p>
          <a:p>
            <a:pPr marL="514350" indent="-514350">
              <a:buAutoNum type="arabicPeriod"/>
            </a:pPr>
            <a:r>
              <a:rPr lang="en-US" dirty="0"/>
              <a:t>What is the point of entry into the body?</a:t>
            </a:r>
          </a:p>
          <a:p>
            <a:pPr marL="514350" indent="-514350">
              <a:buAutoNum type="arabicPeriod"/>
            </a:pPr>
            <a:r>
              <a:rPr lang="en-US" dirty="0"/>
              <a:t>What is the mode of transmission of this disease?</a:t>
            </a:r>
          </a:p>
          <a:p>
            <a:pPr marL="514350" indent="-514350">
              <a:buAutoNum type="arabicPeriod"/>
            </a:pPr>
            <a:r>
              <a:rPr lang="en-US" dirty="0"/>
              <a:t>What symptoms does the patient have?</a:t>
            </a:r>
          </a:p>
          <a:p>
            <a:pPr marL="514350" indent="-514350">
              <a:buAutoNum type="arabicPeriod"/>
            </a:pPr>
            <a:r>
              <a:rPr lang="en-US" dirty="0"/>
              <a:t>What is the treatment?</a:t>
            </a:r>
          </a:p>
          <a:p>
            <a:pPr marL="514350" indent="-514350">
              <a:buAutoNum type="arabicPeriod"/>
            </a:pPr>
            <a:r>
              <a:rPr lang="en-US" dirty="0"/>
              <a:t>What </a:t>
            </a:r>
            <a:r>
              <a:rPr lang="en-US"/>
              <a:t>is the prevalence </a:t>
            </a:r>
            <a:r>
              <a:rPr lang="en-US" dirty="0"/>
              <a:t>of this disease in Australia at the moment?</a:t>
            </a:r>
          </a:p>
          <a:p>
            <a:pPr marL="514350" indent="-514350">
              <a:buAutoNum type="arabicPeriod"/>
            </a:pPr>
            <a:r>
              <a:rPr lang="en-US" dirty="0"/>
              <a:t>How can this disease be prevented?</a:t>
            </a:r>
          </a:p>
          <a:p>
            <a:pPr marL="514350" indent="-514350">
              <a:buAutoNum type="arabicPeriod"/>
            </a:pPr>
            <a:r>
              <a:rPr lang="en-US" dirty="0"/>
              <a:t>Is there a specific population that is at higher risk?</a:t>
            </a:r>
          </a:p>
          <a:p>
            <a:pPr marL="514350" indent="-514350">
              <a:buAutoNum type="arabicPeriod"/>
            </a:pPr>
            <a:endParaRPr lang="en-AU" dirty="0"/>
          </a:p>
        </p:txBody>
      </p:sp>
    </p:spTree>
    <p:extLst>
      <p:ext uri="{BB962C8B-B14F-4D97-AF65-F5344CB8AC3E}">
        <p14:creationId xmlns:p14="http://schemas.microsoft.com/office/powerpoint/2010/main" val="3595241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windmill in the grass&#10;&#10;Description automatically generated">
            <a:extLst>
              <a:ext uri="{FF2B5EF4-FFF2-40B4-BE49-F238E27FC236}">
                <a16:creationId xmlns:a16="http://schemas.microsoft.com/office/drawing/2014/main" id="{C0415718-4746-4DDD-9FB4-2276BC7191C9}"/>
              </a:ext>
            </a:extLst>
          </p:cNvPr>
          <p:cNvPicPr>
            <a:picLocks noChangeAspect="1"/>
          </p:cNvPicPr>
          <p:nvPr/>
        </p:nvPicPr>
        <p:blipFill rotWithShape="1">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0577" r="21158" b="-2"/>
          <a:stretch/>
        </p:blipFill>
        <p:spPr>
          <a:xfrm>
            <a:off x="5280111" y="0"/>
            <a:ext cx="3863889" cy="6858000"/>
          </a:xfrm>
          <a:custGeom>
            <a:avLst/>
            <a:gdLst>
              <a:gd name="connsiteX0" fmla="*/ 379987 w 7922146"/>
              <a:gd name="connsiteY0" fmla="*/ 0 h 6858001"/>
              <a:gd name="connsiteX1" fmla="*/ 5304971 w 7922146"/>
              <a:gd name="connsiteY1" fmla="*/ 0 h 6858001"/>
              <a:gd name="connsiteX2" fmla="*/ 7065281 w 7922146"/>
              <a:gd name="connsiteY2" fmla="*/ 0 h 6858001"/>
              <a:gd name="connsiteX3" fmla="*/ 7397540 w 7922146"/>
              <a:gd name="connsiteY3" fmla="*/ 0 h 6858001"/>
              <a:gd name="connsiteX4" fmla="*/ 7397540 w 7922146"/>
              <a:gd name="connsiteY4" fmla="*/ 1 h 6858001"/>
              <a:gd name="connsiteX5" fmla="*/ 7922146 w 7922146"/>
              <a:gd name="connsiteY5" fmla="*/ 1 h 6858001"/>
              <a:gd name="connsiteX6" fmla="*/ 7922146 w 7922146"/>
              <a:gd name="connsiteY6" fmla="*/ 6858001 h 6858001"/>
              <a:gd name="connsiteX7" fmla="*/ 7065281 w 7922146"/>
              <a:gd name="connsiteY7" fmla="*/ 6858001 h 6858001"/>
              <a:gd name="connsiteX8" fmla="*/ 7065281 w 7922146"/>
              <a:gd name="connsiteY8" fmla="*/ 6858000 h 6858001"/>
              <a:gd name="connsiteX9" fmla="*/ 5932989 w 7922146"/>
              <a:gd name="connsiteY9" fmla="*/ 6858000 h 6858001"/>
              <a:gd name="connsiteX10" fmla="*/ 5932989 w 7922146"/>
              <a:gd name="connsiteY10" fmla="*/ 6858001 h 6858001"/>
              <a:gd name="connsiteX11" fmla="*/ 27809 w 7922146"/>
              <a:gd name="connsiteY11" fmla="*/ 6858001 h 6858001"/>
              <a:gd name="connsiteX12" fmla="*/ 1803228 w 7922146"/>
              <a:gd name="connsiteY12" fmla="*/ 4521201 h 6858001"/>
              <a:gd name="connsiteX13" fmla="*/ 0 w 7922146"/>
              <a:gd name="connsiteY13" fmla="*/ 0 h 6858001"/>
              <a:gd name="connsiteX14" fmla="*/ 379987 w 7922146"/>
              <a:gd name="connsiteY14" fmla="*/ 0 h 6858001"/>
              <a:gd name="connsiteX15" fmla="*/ 0 w 7922146"/>
              <a:gd name="connsiteY15" fmla="*/ 4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p:cNvSpPr>
            <a:spLocks noGrp="1"/>
          </p:cNvSpPr>
          <p:nvPr>
            <p:ph type="title"/>
          </p:nvPr>
        </p:nvSpPr>
        <p:spPr>
          <a:xfrm>
            <a:off x="507999" y="609600"/>
            <a:ext cx="2888343" cy="1320800"/>
          </a:xfrm>
        </p:spPr>
        <p:txBody>
          <a:bodyPr>
            <a:normAutofit/>
          </a:bodyPr>
          <a:lstStyle/>
          <a:p>
            <a:r>
              <a:rPr lang="en-US" sz="3300"/>
              <a:t>Sustainability</a:t>
            </a:r>
            <a:endParaRPr lang="en-AU" sz="3300"/>
          </a:p>
        </p:txBody>
      </p:sp>
      <p:sp>
        <p:nvSpPr>
          <p:cNvPr id="3" name="Content Placeholder 2"/>
          <p:cNvSpPr>
            <a:spLocks noGrp="1"/>
          </p:cNvSpPr>
          <p:nvPr>
            <p:ph idx="1"/>
          </p:nvPr>
        </p:nvSpPr>
        <p:spPr>
          <a:xfrm>
            <a:off x="508000" y="1340769"/>
            <a:ext cx="4928096" cy="5040560"/>
          </a:xfrm>
        </p:spPr>
        <p:txBody>
          <a:bodyPr>
            <a:normAutofit/>
          </a:bodyPr>
          <a:lstStyle/>
          <a:p>
            <a:pPr>
              <a:lnSpc>
                <a:spcPct val="90000"/>
              </a:lnSpc>
            </a:pPr>
            <a:r>
              <a:rPr lang="en-US" dirty="0"/>
              <a:t>In order for a community to be sustainable they must be able to meet needs in the present, whilst having a long-term plan for the future.</a:t>
            </a:r>
          </a:p>
          <a:p>
            <a:pPr>
              <a:lnSpc>
                <a:spcPct val="90000"/>
              </a:lnSpc>
            </a:pPr>
            <a:endParaRPr lang="en-US" dirty="0"/>
          </a:p>
          <a:p>
            <a:pPr>
              <a:lnSpc>
                <a:spcPct val="90000"/>
              </a:lnSpc>
            </a:pPr>
            <a:r>
              <a:rPr lang="en-US" dirty="0"/>
              <a:t>To be able to achieve this, it is important to increase community participation in projects. This will empower individuals and the community.</a:t>
            </a:r>
          </a:p>
          <a:p>
            <a:pPr>
              <a:lnSpc>
                <a:spcPct val="90000"/>
              </a:lnSpc>
            </a:pPr>
            <a:endParaRPr lang="en-US" dirty="0"/>
          </a:p>
          <a:p>
            <a:pPr>
              <a:lnSpc>
                <a:spcPct val="90000"/>
              </a:lnSpc>
            </a:pPr>
            <a:r>
              <a:rPr lang="en-US" dirty="0"/>
              <a:t>Essentially, the community must have the resources for today, whilst at the same time having plans in place to keep these resources for the future.</a:t>
            </a:r>
            <a:endParaRPr lang="en-AU" dirty="0"/>
          </a:p>
        </p:txBody>
      </p:sp>
      <p:cxnSp>
        <p:nvCxnSpPr>
          <p:cNvPr id="11" name="Straight Connector 1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8259" y="0"/>
            <a:ext cx="9144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E80BD431-47D2-451A-B91E-BDB0246664FD}"/>
              </a:ext>
            </a:extLst>
          </p:cNvPr>
          <p:cNvSpPr txBox="1"/>
          <p:nvPr/>
        </p:nvSpPr>
        <p:spPr>
          <a:xfrm>
            <a:off x="8159222" y="6636940"/>
            <a:ext cx="984778" cy="523220"/>
          </a:xfrm>
          <a:prstGeom prst="rect">
            <a:avLst/>
          </a:prstGeom>
          <a:solidFill>
            <a:srgbClr val="000000"/>
          </a:solidFill>
        </p:spPr>
        <p:txBody>
          <a:bodyPr wrap="square" rtlCol="0">
            <a:spAutoFit/>
          </a:bodyPr>
          <a:lstStyle/>
          <a:p>
            <a:pPr algn="r">
              <a:spcAft>
                <a:spcPts val="600"/>
              </a:spcAft>
            </a:pPr>
            <a:r>
              <a:rPr lang="en-AU" sz="700">
                <a:solidFill>
                  <a:srgbClr val="FFFFFF"/>
                </a:solidFill>
                <a:hlinkClick r:id="rId3" tooltip="http://en.wikipedia.org/wiki/File:Fowler_Ridge_Wind_Farm_2621902438.jpg">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AU" sz="700">
              <a:solidFill>
                <a:srgbClr val="FFFFFF"/>
              </a:solidFill>
            </a:endParaRPr>
          </a:p>
        </p:txBody>
      </p:sp>
    </p:spTree>
    <p:extLst>
      <p:ext uri="{BB962C8B-B14F-4D97-AF65-F5344CB8AC3E}">
        <p14:creationId xmlns:p14="http://schemas.microsoft.com/office/powerpoint/2010/main" val="4288658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4B124-8FFE-4E8B-BBAE-0A2673A12F56}"/>
              </a:ext>
            </a:extLst>
          </p:cNvPr>
          <p:cNvSpPr>
            <a:spLocks noGrp="1"/>
          </p:cNvSpPr>
          <p:nvPr>
            <p:ph type="title"/>
          </p:nvPr>
        </p:nvSpPr>
        <p:spPr/>
        <p:txBody>
          <a:bodyPr/>
          <a:lstStyle/>
          <a:p>
            <a:r>
              <a:rPr lang="en-US" dirty="0"/>
              <a:t>Syllabus link </a:t>
            </a:r>
            <a:endParaRPr lang="en-AU" dirty="0"/>
          </a:p>
        </p:txBody>
      </p:sp>
      <p:pic>
        <p:nvPicPr>
          <p:cNvPr id="4" name="Content Placeholder 3">
            <a:extLst>
              <a:ext uri="{FF2B5EF4-FFF2-40B4-BE49-F238E27FC236}">
                <a16:creationId xmlns:a16="http://schemas.microsoft.com/office/drawing/2014/main" id="{CE49522C-8C73-4E89-A02E-3F98D3D4DB96}"/>
              </a:ext>
            </a:extLst>
          </p:cNvPr>
          <p:cNvPicPr>
            <a:picLocks noGrp="1" noChangeAspect="1"/>
          </p:cNvPicPr>
          <p:nvPr>
            <p:ph idx="1"/>
          </p:nvPr>
        </p:nvPicPr>
        <p:blipFill>
          <a:blip r:embed="rId2"/>
          <a:stretch>
            <a:fillRect/>
          </a:stretch>
        </p:blipFill>
        <p:spPr>
          <a:xfrm>
            <a:off x="578125" y="1930400"/>
            <a:ext cx="6767783" cy="2592338"/>
          </a:xfrm>
          <a:prstGeom prst="rect">
            <a:avLst/>
          </a:prstGeom>
        </p:spPr>
      </p:pic>
    </p:spTree>
    <p:extLst>
      <p:ext uri="{BB962C8B-B14F-4D97-AF65-F5344CB8AC3E}">
        <p14:creationId xmlns:p14="http://schemas.microsoft.com/office/powerpoint/2010/main" val="259527720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783C067-F8BF-4755-B516-8A0CD74C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66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2ED796EC-E7FF-46DB-B912-FB08BF12AA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549A2DAB-B431-487D-95AD-BB0FECB49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03900" y="3818467"/>
            <a:ext cx="3337719" cy="3039533"/>
          </a:xfrm>
          <a:prstGeom prst="triangle">
            <a:avLst>
              <a:gd name="adj" fmla="val 100000"/>
            </a:avLst>
          </a:prstGeom>
          <a:solidFill>
            <a:schemeClr val="accent1">
              <a:alpha val="88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7">
            <a:extLst>
              <a:ext uri="{FF2B5EF4-FFF2-40B4-BE49-F238E27FC236}">
                <a16:creationId xmlns:a16="http://schemas.microsoft.com/office/drawing/2014/main" id="{0819F787-32B4-46A8-BC57-C6571BCEE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9230" y="0"/>
            <a:ext cx="1324770"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cxnSp>
        <p:nvCxnSpPr>
          <p:cNvPr id="16" name="Straight Connector 15">
            <a:extLst>
              <a:ext uri="{FF2B5EF4-FFF2-40B4-BE49-F238E27FC236}">
                <a16:creationId xmlns:a16="http://schemas.microsoft.com/office/drawing/2014/main" id="{C5ECDEE1-7093-418F-9CF5-24EEB115C1C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00950" y="0"/>
            <a:ext cx="12954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045062AF-EB11-4651-BC4A-4DA21768D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3" name="Subtitle 2"/>
          <p:cNvSpPr>
            <a:spLocks noGrp="1"/>
          </p:cNvSpPr>
          <p:nvPr>
            <p:ph type="subTitle" idx="1"/>
          </p:nvPr>
        </p:nvSpPr>
        <p:spPr>
          <a:xfrm>
            <a:off x="1130300" y="4050833"/>
            <a:ext cx="5825202" cy="1096899"/>
          </a:xfrm>
        </p:spPr>
        <p:txBody>
          <a:bodyPr>
            <a:normAutofit/>
          </a:bodyPr>
          <a:lstStyle/>
          <a:p>
            <a:endParaRPr lang="en-AU" dirty="0"/>
          </a:p>
        </p:txBody>
      </p:sp>
      <p:sp>
        <p:nvSpPr>
          <p:cNvPr id="2" name="Title 1"/>
          <p:cNvSpPr>
            <a:spLocks noGrp="1"/>
          </p:cNvSpPr>
          <p:nvPr>
            <p:ph type="ctrTitle"/>
          </p:nvPr>
        </p:nvSpPr>
        <p:spPr>
          <a:xfrm>
            <a:off x="1130300" y="1397000"/>
            <a:ext cx="5825202" cy="2653836"/>
          </a:xfrm>
        </p:spPr>
        <p:txBody>
          <a:bodyPr>
            <a:normAutofit/>
          </a:bodyPr>
          <a:lstStyle/>
          <a:p>
            <a:r>
              <a:rPr lang="en-US" dirty="0"/>
              <a:t>Preventive Strategies</a:t>
            </a:r>
            <a:endParaRPr lang="en-AU" dirty="0"/>
          </a:p>
        </p:txBody>
      </p:sp>
    </p:spTree>
    <p:extLst>
      <p:ext uri="{BB962C8B-B14F-4D97-AF65-F5344CB8AC3E}">
        <p14:creationId xmlns:p14="http://schemas.microsoft.com/office/powerpoint/2010/main" val="2705072467"/>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4B124-8FFE-4E8B-BBAE-0A2673A12F56}"/>
              </a:ext>
            </a:extLst>
          </p:cNvPr>
          <p:cNvSpPr>
            <a:spLocks noGrp="1"/>
          </p:cNvSpPr>
          <p:nvPr>
            <p:ph type="title"/>
          </p:nvPr>
        </p:nvSpPr>
        <p:spPr/>
        <p:txBody>
          <a:bodyPr/>
          <a:lstStyle/>
          <a:p>
            <a:r>
              <a:rPr lang="en-US" dirty="0"/>
              <a:t>Syllabus link </a:t>
            </a:r>
            <a:endParaRPr lang="en-AU" dirty="0"/>
          </a:p>
        </p:txBody>
      </p:sp>
      <p:sp>
        <p:nvSpPr>
          <p:cNvPr id="5" name="Content Placeholder 4">
            <a:extLst>
              <a:ext uri="{FF2B5EF4-FFF2-40B4-BE49-F238E27FC236}">
                <a16:creationId xmlns:a16="http://schemas.microsoft.com/office/drawing/2014/main" id="{9B016787-D58C-4CA5-BE45-C492B58B4A8C}"/>
              </a:ext>
            </a:extLst>
          </p:cNvPr>
          <p:cNvSpPr>
            <a:spLocks noGrp="1"/>
          </p:cNvSpPr>
          <p:nvPr>
            <p:ph idx="1"/>
          </p:nvPr>
        </p:nvSpPr>
        <p:spPr/>
        <p:txBody>
          <a:bodyPr/>
          <a:lstStyle/>
          <a:p>
            <a:endParaRPr lang="en-AU"/>
          </a:p>
        </p:txBody>
      </p:sp>
      <p:pic>
        <p:nvPicPr>
          <p:cNvPr id="6" name="Picture 5">
            <a:extLst>
              <a:ext uri="{FF2B5EF4-FFF2-40B4-BE49-F238E27FC236}">
                <a16:creationId xmlns:a16="http://schemas.microsoft.com/office/drawing/2014/main" id="{BC6A3DDF-5F57-4581-A9F1-DE650E0CC9FA}"/>
              </a:ext>
            </a:extLst>
          </p:cNvPr>
          <p:cNvPicPr>
            <a:picLocks noChangeAspect="1"/>
          </p:cNvPicPr>
          <p:nvPr/>
        </p:nvPicPr>
        <p:blipFill>
          <a:blip r:embed="rId2"/>
          <a:stretch>
            <a:fillRect/>
          </a:stretch>
        </p:blipFill>
        <p:spPr>
          <a:xfrm>
            <a:off x="186163" y="1772816"/>
            <a:ext cx="8771674" cy="1882772"/>
          </a:xfrm>
          <a:prstGeom prst="rect">
            <a:avLst/>
          </a:prstGeom>
        </p:spPr>
      </p:pic>
    </p:spTree>
    <p:extLst>
      <p:ext uri="{BB962C8B-B14F-4D97-AF65-F5344CB8AC3E}">
        <p14:creationId xmlns:p14="http://schemas.microsoft.com/office/powerpoint/2010/main" val="167763880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pPr>
              <a:lnSpc>
                <a:spcPct val="90000"/>
              </a:lnSpc>
            </a:pPr>
            <a:r>
              <a:rPr lang="en-US" sz="2800"/>
              <a:t>4 Main Preventive Strategies</a:t>
            </a:r>
            <a:endParaRPr lang="en-AU" sz="2800"/>
          </a:p>
        </p:txBody>
      </p:sp>
      <p:sp>
        <p:nvSpPr>
          <p:cNvPr id="3" name="Content Placeholder 2"/>
          <p:cNvSpPr>
            <a:spLocks noGrp="1"/>
          </p:cNvSpPr>
          <p:nvPr>
            <p:ph idx="1"/>
          </p:nvPr>
        </p:nvSpPr>
        <p:spPr>
          <a:xfrm>
            <a:off x="3907172" y="2160589"/>
            <a:ext cx="3048329" cy="3880773"/>
          </a:xfrm>
        </p:spPr>
        <p:txBody>
          <a:bodyPr>
            <a:normAutofit/>
          </a:bodyPr>
          <a:lstStyle/>
          <a:p>
            <a:r>
              <a:rPr lang="en-US" dirty="0"/>
              <a:t>Screening</a:t>
            </a:r>
          </a:p>
          <a:p>
            <a:endParaRPr lang="en-US" dirty="0"/>
          </a:p>
          <a:p>
            <a:r>
              <a:rPr lang="en-US" dirty="0" err="1"/>
              <a:t>Immunisation</a:t>
            </a:r>
            <a:endParaRPr lang="en-US" dirty="0"/>
          </a:p>
          <a:p>
            <a:endParaRPr lang="en-US" dirty="0"/>
          </a:p>
          <a:p>
            <a:r>
              <a:rPr lang="en-US" dirty="0"/>
              <a:t>Health Education</a:t>
            </a:r>
          </a:p>
          <a:p>
            <a:endParaRPr lang="en-US" dirty="0"/>
          </a:p>
          <a:p>
            <a:r>
              <a:rPr lang="en-US" dirty="0"/>
              <a:t>Primary, Secondary and Tertiary Prevention</a:t>
            </a:r>
            <a:endParaRPr lang="en-AU" dirty="0"/>
          </a:p>
        </p:txBody>
      </p:sp>
      <p:pic>
        <p:nvPicPr>
          <p:cNvPr id="5" name="Picture 4" descr="A picture containing person, indoor, wall, toothbrush&#10;&#10;Description automatically generated">
            <a:extLst>
              <a:ext uri="{FF2B5EF4-FFF2-40B4-BE49-F238E27FC236}">
                <a16:creationId xmlns:a16="http://schemas.microsoft.com/office/drawing/2014/main" id="{4FF73B42-CB23-4C35-B3D6-F9DAC96DA479}"/>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8185" r="12432" b="-2"/>
          <a:stretch/>
        </p:blipFill>
        <p:spPr>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1" name="Isosceles Triangle 1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2B479131-0DAE-447B-B11D-3DB9D3E277FE}"/>
              </a:ext>
            </a:extLst>
          </p:cNvPr>
          <p:cNvSpPr txBox="1"/>
          <p:nvPr/>
        </p:nvSpPr>
        <p:spPr>
          <a:xfrm>
            <a:off x="6601316" y="6657945"/>
            <a:ext cx="2542684"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theconversation.com/with-vaccination-rates-stable-no-jab-no-play-rules-are-beside-the-point-14522">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nd/3.0/">
                  <a:extLst>
                    <a:ext uri="{A12FA001-AC4F-418D-AE19-62706E023703}">
                      <ahyp:hlinkClr xmlns:ahyp="http://schemas.microsoft.com/office/drawing/2018/hyperlinkcolor" val="tx"/>
                    </a:ext>
                  </a:extLst>
                </a:hlinkClick>
              </a:rPr>
              <a:t>CC BY-ND</a:t>
            </a:r>
            <a:endParaRPr lang="en-AU" sz="700">
              <a:solidFill>
                <a:srgbClr val="FFFFFF"/>
              </a:solidFill>
            </a:endParaRPr>
          </a:p>
        </p:txBody>
      </p:sp>
    </p:spTree>
    <p:extLst>
      <p:ext uri="{BB962C8B-B14F-4D97-AF65-F5344CB8AC3E}">
        <p14:creationId xmlns:p14="http://schemas.microsoft.com/office/powerpoint/2010/main" val="662979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 calcmode="lin" valueType="num">
                                      <p:cBhvr additive="base">
                                        <p:cTn id="2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Screening</a:t>
            </a:r>
            <a:endParaRPr lang="en-AU" dirty="0"/>
          </a:p>
        </p:txBody>
      </p:sp>
      <p:sp>
        <p:nvSpPr>
          <p:cNvPr id="3" name="Content Placeholder 2"/>
          <p:cNvSpPr>
            <a:spLocks noGrp="1"/>
          </p:cNvSpPr>
          <p:nvPr>
            <p:ph idx="1"/>
          </p:nvPr>
        </p:nvSpPr>
        <p:spPr/>
        <p:txBody>
          <a:bodyPr>
            <a:normAutofit/>
          </a:bodyPr>
          <a:lstStyle/>
          <a:p>
            <a:r>
              <a:rPr lang="en-US" dirty="0"/>
              <a:t>Testing and monitoring a non-symptomatic population for signs of disease (before they even know they are sick).</a:t>
            </a:r>
          </a:p>
          <a:p>
            <a:endParaRPr lang="en-AU" sz="2000" dirty="0"/>
          </a:p>
        </p:txBody>
      </p:sp>
    </p:spTree>
    <p:extLst>
      <p:ext uri="{BB962C8B-B14F-4D97-AF65-F5344CB8AC3E}">
        <p14:creationId xmlns:p14="http://schemas.microsoft.com/office/powerpoint/2010/main" val="3189837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indoor, table&#10;&#10;Description automatically generated">
            <a:extLst>
              <a:ext uri="{FF2B5EF4-FFF2-40B4-BE49-F238E27FC236}">
                <a16:creationId xmlns:a16="http://schemas.microsoft.com/office/drawing/2014/main" id="{E0C37BBF-27DF-4283-B16F-8C150DBF2868}"/>
              </a:ext>
            </a:extLst>
          </p:cNvPr>
          <p:cNvPicPr>
            <a:picLocks noChangeAspect="1"/>
          </p:cNvPicPr>
          <p:nvPr/>
        </p:nvPicPr>
        <p:blipFill rotWithShape="1">
          <a:blip r:embed="rId2" cstate="print">
            <a:alphaModFix/>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16209" b="3"/>
          <a:stretch/>
        </p:blipFill>
        <p:spPr>
          <a:xfrm>
            <a:off x="-123654" y="4581547"/>
            <a:ext cx="2638407" cy="2282808"/>
          </a:xfrm>
          <a:custGeom>
            <a:avLst/>
            <a:gdLst>
              <a:gd name="connsiteX0" fmla="*/ 339471 w 3517876"/>
              <a:gd name="connsiteY0" fmla="*/ 0 h 2282818"/>
              <a:gd name="connsiteX1" fmla="*/ 3517876 w 3517876"/>
              <a:gd name="connsiteY1" fmla="*/ 0 h 2282818"/>
              <a:gd name="connsiteX2" fmla="*/ 3471247 w 3517876"/>
              <a:gd name="connsiteY2" fmla="*/ 312174 h 2282818"/>
              <a:gd name="connsiteX3" fmla="*/ 3471133 w 3517876"/>
              <a:gd name="connsiteY3" fmla="*/ 312174 h 2282818"/>
              <a:gd name="connsiteX4" fmla="*/ 3176778 w 3517876"/>
              <a:gd name="connsiteY4" fmla="*/ 2282818 h 2282818"/>
              <a:gd name="connsiteX5" fmla="*/ 0 w 3517876"/>
              <a:gd name="connsiteY5" fmla="*/ 2282818 h 2282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7876" h="2282818">
                <a:moveTo>
                  <a:pt x="339471" y="0"/>
                </a:moveTo>
                <a:lnTo>
                  <a:pt x="3517876" y="0"/>
                </a:lnTo>
                <a:lnTo>
                  <a:pt x="3471247" y="312174"/>
                </a:lnTo>
                <a:lnTo>
                  <a:pt x="3471133" y="312174"/>
                </a:lnTo>
                <a:lnTo>
                  <a:pt x="3176778" y="2282818"/>
                </a:lnTo>
                <a:lnTo>
                  <a:pt x="0" y="2282818"/>
                </a:lnTo>
                <a:close/>
              </a:path>
            </a:pathLst>
          </a:custGeom>
        </p:spPr>
      </p:pic>
      <p:pic>
        <p:nvPicPr>
          <p:cNvPr id="1026" name="Picture 2" descr="Image result for im fine meme">
            <a:extLst>
              <a:ext uri="{FF2B5EF4-FFF2-40B4-BE49-F238E27FC236}">
                <a16:creationId xmlns:a16="http://schemas.microsoft.com/office/drawing/2014/main" id="{F868DDDE-40D9-4F48-95D5-AE62C670BF18}"/>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1648" r="22918" b="1"/>
          <a:stretch/>
        </p:blipFill>
        <p:spPr bwMode="auto">
          <a:xfrm>
            <a:off x="388524" y="9548"/>
            <a:ext cx="2636117" cy="2273270"/>
          </a:xfrm>
          <a:custGeom>
            <a:avLst/>
            <a:gdLst>
              <a:gd name="connsiteX0" fmla="*/ 338051 w 3514822"/>
              <a:gd name="connsiteY0" fmla="*/ 0 h 2273270"/>
              <a:gd name="connsiteX1" fmla="*/ 3514822 w 3514822"/>
              <a:gd name="connsiteY1" fmla="*/ 0 h 2273270"/>
              <a:gd name="connsiteX2" fmla="*/ 3175264 w 3514822"/>
              <a:gd name="connsiteY2" fmla="*/ 2273270 h 2273270"/>
              <a:gd name="connsiteX3" fmla="*/ 0 w 3514822"/>
              <a:gd name="connsiteY3" fmla="*/ 2273270 h 2273270"/>
            </a:gdLst>
            <a:ahLst/>
            <a:cxnLst>
              <a:cxn ang="0">
                <a:pos x="connsiteX0" y="connsiteY0"/>
              </a:cxn>
              <a:cxn ang="0">
                <a:pos x="connsiteX1" y="connsiteY1"/>
              </a:cxn>
              <a:cxn ang="0">
                <a:pos x="connsiteX2" y="connsiteY2"/>
              </a:cxn>
              <a:cxn ang="0">
                <a:pos x="connsiteX3" y="connsiteY3"/>
              </a:cxn>
            </a:cxnLst>
            <a:rect l="l" t="t" r="r" b="b"/>
            <a:pathLst>
              <a:path w="3514822" h="2273270">
                <a:moveTo>
                  <a:pt x="338051" y="0"/>
                </a:moveTo>
                <a:lnTo>
                  <a:pt x="3514822" y="0"/>
                </a:lnTo>
                <a:lnTo>
                  <a:pt x="3175264" y="2273270"/>
                </a:lnTo>
                <a:lnTo>
                  <a:pt x="0" y="2273270"/>
                </a:lnTo>
                <a:close/>
              </a:path>
            </a:pathLst>
          </a:custGeom>
          <a:noFill/>
          <a:extLst>
            <a:ext uri="{909E8E84-426E-40DD-AFC4-6F175D3DCCD1}">
              <a14:hiddenFill xmlns:a14="http://schemas.microsoft.com/office/drawing/2010/main">
                <a:solidFill>
                  <a:srgbClr val="FFFFFF"/>
                </a:solidFill>
              </a14:hiddenFill>
            </a:ext>
          </a:extLst>
        </p:spPr>
      </p:pic>
      <p:pic>
        <p:nvPicPr>
          <p:cNvPr id="4" name="Picture 3" descr="A picture containing person, wall, indoor, man&#10;&#10;Description automatically generated">
            <a:extLst>
              <a:ext uri="{FF2B5EF4-FFF2-40B4-BE49-F238E27FC236}">
                <a16:creationId xmlns:a16="http://schemas.microsoft.com/office/drawing/2014/main" id="{5808E3D8-5720-4900-9228-44DDAE628FEC}"/>
              </a:ext>
            </a:extLst>
          </p:cNvPr>
          <p:cNvPicPr>
            <a:picLocks noChangeAspect="1"/>
          </p:cNvPicPr>
          <p:nvPr/>
        </p:nvPicPr>
        <p:blipFill rotWithShape="1">
          <a:blip r:embed="rId5">
            <a:alphaModFix/>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15740"/>
          <a:stretch/>
        </p:blipFill>
        <p:spPr>
          <a:xfrm>
            <a:off x="230694" y="2303324"/>
            <a:ext cx="2516671" cy="2292364"/>
          </a:xfrm>
          <a:custGeom>
            <a:avLst/>
            <a:gdLst>
              <a:gd name="connsiteX0" fmla="*/ 180299 w 3355563"/>
              <a:gd name="connsiteY0" fmla="*/ 0 h 2292364"/>
              <a:gd name="connsiteX1" fmla="*/ 3355563 w 3355563"/>
              <a:gd name="connsiteY1" fmla="*/ 0 h 2292364"/>
              <a:gd name="connsiteX2" fmla="*/ 3013153 w 3355563"/>
              <a:gd name="connsiteY2" fmla="*/ 2292364 h 2292364"/>
              <a:gd name="connsiteX3" fmla="*/ 0 w 3355563"/>
              <a:gd name="connsiteY3" fmla="*/ 2292364 h 2292364"/>
              <a:gd name="connsiteX4" fmla="*/ 0 w 3355563"/>
              <a:gd name="connsiteY4" fmla="*/ 1212444 h 2292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5563" h="2292364">
                <a:moveTo>
                  <a:pt x="180299" y="0"/>
                </a:moveTo>
                <a:lnTo>
                  <a:pt x="3355563" y="0"/>
                </a:lnTo>
                <a:lnTo>
                  <a:pt x="3013153" y="2292364"/>
                </a:lnTo>
                <a:lnTo>
                  <a:pt x="0" y="2292364"/>
                </a:lnTo>
                <a:lnTo>
                  <a:pt x="0" y="1212444"/>
                </a:lnTo>
                <a:close/>
              </a:path>
            </a:pathLst>
          </a:custGeom>
        </p:spPr>
      </p:pic>
      <p:sp>
        <p:nvSpPr>
          <p:cNvPr id="71" name="Isosceles Triangle 30">
            <a:extLst>
              <a:ext uri="{FF2B5EF4-FFF2-40B4-BE49-F238E27FC236}">
                <a16:creationId xmlns:a16="http://schemas.microsoft.com/office/drawing/2014/main" id="{FD076C4F-CB47-4A2D-95A1-9D5E3C2B76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7975" y="0"/>
            <a:ext cx="63194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73" name="Straight Connector 72">
            <a:extLst>
              <a:ext uri="{FF2B5EF4-FFF2-40B4-BE49-F238E27FC236}">
                <a16:creationId xmlns:a16="http://schemas.microsoft.com/office/drawing/2014/main" id="{EEAF915B-5344-46DC-8097-7DAF062774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2924" y="2282818"/>
            <a:ext cx="240456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0B738F4-B505-468D-996C-FEC3D1CA10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2022" y="4565636"/>
            <a:ext cx="240456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7" name="Isosceles Triangle 30">
            <a:extLst>
              <a:ext uri="{FF2B5EF4-FFF2-40B4-BE49-F238E27FC236}">
                <a16:creationId xmlns:a16="http://schemas.microsoft.com/office/drawing/2014/main" id="{6F953D60-C1AF-4BFA-9B22-BFE8F0BA1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727"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3119418" y="476681"/>
            <a:ext cx="4044870" cy="5564682"/>
          </a:xfrm>
        </p:spPr>
        <p:txBody>
          <a:bodyPr>
            <a:normAutofit lnSpcReduction="10000"/>
          </a:bodyPr>
          <a:lstStyle/>
          <a:p>
            <a:pPr marL="0" indent="0">
              <a:lnSpc>
                <a:spcPct val="90000"/>
              </a:lnSpc>
              <a:buNone/>
            </a:pPr>
            <a:r>
              <a:rPr lang="en-US" sz="2000" u="sng" dirty="0">
                <a:solidFill>
                  <a:schemeClr val="accent1"/>
                </a:solidFill>
              </a:rPr>
              <a:t>Conditions that must be met for screening to be effective:</a:t>
            </a:r>
          </a:p>
          <a:p>
            <a:pPr marL="0" indent="0">
              <a:lnSpc>
                <a:spcPct val="90000"/>
              </a:lnSpc>
              <a:buNone/>
            </a:pPr>
            <a:endParaRPr lang="en-US" sz="2000" dirty="0"/>
          </a:p>
          <a:p>
            <a:pPr marL="0" indent="0">
              <a:lnSpc>
                <a:spcPct val="90000"/>
              </a:lnSpc>
              <a:buNone/>
            </a:pPr>
            <a:endParaRPr lang="en-US" sz="2000" dirty="0"/>
          </a:p>
          <a:p>
            <a:pPr marL="0" indent="0">
              <a:lnSpc>
                <a:spcPct val="90000"/>
              </a:lnSpc>
              <a:buNone/>
            </a:pPr>
            <a:r>
              <a:rPr lang="en-US" sz="2000" dirty="0"/>
              <a:t>1) Individuals must have the capacity to </a:t>
            </a:r>
            <a:r>
              <a:rPr lang="en-US" sz="2000" dirty="0" err="1"/>
              <a:t>recognise</a:t>
            </a:r>
            <a:r>
              <a:rPr lang="en-US" sz="2000" dirty="0"/>
              <a:t> early warning signs and know they should seek treatment OR there needs to be a test that detects signs at a very early stage.</a:t>
            </a:r>
          </a:p>
          <a:p>
            <a:pPr>
              <a:lnSpc>
                <a:spcPct val="90000"/>
              </a:lnSpc>
            </a:pPr>
            <a:endParaRPr lang="en-US" sz="2000" dirty="0"/>
          </a:p>
          <a:p>
            <a:pPr marL="0" indent="0">
              <a:lnSpc>
                <a:spcPct val="90000"/>
              </a:lnSpc>
              <a:buNone/>
            </a:pPr>
            <a:r>
              <a:rPr lang="en-US" sz="2000" dirty="0"/>
              <a:t>2) There must be a test to confirm the suspected disease.</a:t>
            </a:r>
          </a:p>
          <a:p>
            <a:pPr>
              <a:lnSpc>
                <a:spcPct val="90000"/>
              </a:lnSpc>
            </a:pPr>
            <a:endParaRPr lang="en-US" sz="2000" dirty="0"/>
          </a:p>
          <a:p>
            <a:pPr marL="0" indent="0">
              <a:lnSpc>
                <a:spcPct val="90000"/>
              </a:lnSpc>
              <a:buNone/>
            </a:pPr>
            <a:r>
              <a:rPr lang="en-US" sz="2000" dirty="0"/>
              <a:t>3) There must be a reliable treatment that is successful in stopping the disease and its progression.</a:t>
            </a:r>
          </a:p>
          <a:p>
            <a:pPr>
              <a:lnSpc>
                <a:spcPct val="90000"/>
              </a:lnSpc>
            </a:pPr>
            <a:endParaRPr lang="en-AU" sz="1300" dirty="0"/>
          </a:p>
        </p:txBody>
      </p:sp>
      <p:sp>
        <p:nvSpPr>
          <p:cNvPr id="5" name="TextBox 4">
            <a:extLst>
              <a:ext uri="{FF2B5EF4-FFF2-40B4-BE49-F238E27FC236}">
                <a16:creationId xmlns:a16="http://schemas.microsoft.com/office/drawing/2014/main" id="{AB52877C-6BC7-4C10-A899-DCDA8CA23334}"/>
              </a:ext>
            </a:extLst>
          </p:cNvPr>
          <p:cNvSpPr txBox="1"/>
          <p:nvPr/>
        </p:nvSpPr>
        <p:spPr>
          <a:xfrm>
            <a:off x="6457046" y="6870700"/>
            <a:ext cx="2686954"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6" tooltip="http://www.fc-sheriff.com/en/vse/the-team-passes-medical-examination/">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7" tooltip="https://creativecommons.org/licenses/by-nc-nd/3.0/">
                  <a:extLst>
                    <a:ext uri="{A12FA001-AC4F-418D-AE19-62706E023703}">
                      <ahyp:hlinkClr xmlns:ahyp="http://schemas.microsoft.com/office/drawing/2018/hyperlinkcolor" val="tx"/>
                    </a:ext>
                  </a:extLst>
                </a:hlinkClick>
              </a:rPr>
              <a:t>CC BY-NC-ND</a:t>
            </a:r>
            <a:endParaRPr lang="en-AU" sz="700">
              <a:solidFill>
                <a:srgbClr val="FFFFFF"/>
              </a:solidFill>
            </a:endParaRPr>
          </a:p>
        </p:txBody>
      </p:sp>
      <p:sp>
        <p:nvSpPr>
          <p:cNvPr id="8" name="TextBox 7">
            <a:extLst>
              <a:ext uri="{FF2B5EF4-FFF2-40B4-BE49-F238E27FC236}">
                <a16:creationId xmlns:a16="http://schemas.microsoft.com/office/drawing/2014/main" id="{9F7B5FD6-EA37-4C27-B0B7-B9B75A4FBF85}"/>
              </a:ext>
            </a:extLst>
          </p:cNvPr>
          <p:cNvSpPr txBox="1"/>
          <p:nvPr/>
        </p:nvSpPr>
        <p:spPr>
          <a:xfrm>
            <a:off x="3773423" y="6870700"/>
            <a:ext cx="267092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www.quantumday.com/2012/12/doctors-should-not-prescribe-adhd-drugs.html">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8" tooltip="https://creativecommons.org/licenses/by-nc-sa/3.0/">
                  <a:extLst>
                    <a:ext uri="{A12FA001-AC4F-418D-AE19-62706E023703}">
                      <ahyp:hlinkClr xmlns:ahyp="http://schemas.microsoft.com/office/drawing/2018/hyperlinkcolor" val="tx"/>
                    </a:ext>
                  </a:extLst>
                </a:hlinkClick>
              </a:rPr>
              <a:t>CC BY-SA-NC</a:t>
            </a:r>
            <a:endParaRPr lang="en-AU" sz="700">
              <a:solidFill>
                <a:srgbClr val="FFFFFF"/>
              </a:solidFill>
            </a:endParaRPr>
          </a:p>
        </p:txBody>
      </p:sp>
    </p:spTree>
    <p:extLst>
      <p:ext uri="{BB962C8B-B14F-4D97-AF65-F5344CB8AC3E}">
        <p14:creationId xmlns:p14="http://schemas.microsoft.com/office/powerpoint/2010/main" val="975765311"/>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3495094"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5" name="Isosceles Triangle 74">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495095" y="-3"/>
            <a:ext cx="792559"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505315" y="643467"/>
            <a:ext cx="3152284" cy="1375608"/>
          </a:xfrm>
        </p:spPr>
        <p:txBody>
          <a:bodyPr anchor="ctr">
            <a:normAutofit/>
          </a:bodyPr>
          <a:lstStyle/>
          <a:p>
            <a:r>
              <a:rPr lang="en-US">
                <a:solidFill>
                  <a:schemeClr val="bg1"/>
                </a:solidFill>
              </a:rPr>
              <a:t>Screening</a:t>
            </a:r>
            <a:endParaRPr lang="en-AU">
              <a:solidFill>
                <a:schemeClr val="bg1"/>
              </a:solidFill>
            </a:endParaRPr>
          </a:p>
        </p:txBody>
      </p:sp>
      <p:sp>
        <p:nvSpPr>
          <p:cNvPr id="3" name="Content Placeholder 2"/>
          <p:cNvSpPr>
            <a:spLocks noGrp="1"/>
          </p:cNvSpPr>
          <p:nvPr>
            <p:ph idx="1"/>
          </p:nvPr>
        </p:nvSpPr>
        <p:spPr>
          <a:xfrm>
            <a:off x="179513" y="1628800"/>
            <a:ext cx="3600400" cy="4752528"/>
          </a:xfrm>
        </p:spPr>
        <p:txBody>
          <a:bodyPr>
            <a:normAutofit/>
          </a:bodyPr>
          <a:lstStyle/>
          <a:p>
            <a:pPr>
              <a:lnSpc>
                <a:spcPct val="90000"/>
              </a:lnSpc>
            </a:pPr>
            <a:r>
              <a:rPr lang="en-US" sz="1300" dirty="0">
                <a:solidFill>
                  <a:schemeClr val="bg1"/>
                </a:solidFill>
              </a:rPr>
              <a:t>There is a range of diseases that can be detected at an early stage, can you think of any?</a:t>
            </a:r>
          </a:p>
          <a:p>
            <a:pPr>
              <a:lnSpc>
                <a:spcPct val="90000"/>
              </a:lnSpc>
            </a:pPr>
            <a:endParaRPr lang="en-US" sz="1300" dirty="0">
              <a:solidFill>
                <a:schemeClr val="bg1"/>
              </a:solidFill>
            </a:endParaRPr>
          </a:p>
          <a:p>
            <a:pPr>
              <a:lnSpc>
                <a:spcPct val="90000"/>
              </a:lnSpc>
            </a:pPr>
            <a:r>
              <a:rPr lang="en-US" sz="1300" dirty="0">
                <a:solidFill>
                  <a:schemeClr val="bg1"/>
                </a:solidFill>
              </a:rPr>
              <a:t>Skin cancer, breast cancer, prostate cancer, colon cancer (Lockhart, 2015), cervical cancer, newborn screening, infant hearing screening (State Government of Victoria, 2014).</a:t>
            </a:r>
          </a:p>
          <a:p>
            <a:pPr>
              <a:lnSpc>
                <a:spcPct val="90000"/>
              </a:lnSpc>
            </a:pPr>
            <a:endParaRPr lang="en-US" sz="1300" dirty="0">
              <a:solidFill>
                <a:schemeClr val="bg1"/>
              </a:solidFill>
            </a:endParaRPr>
          </a:p>
          <a:p>
            <a:pPr>
              <a:lnSpc>
                <a:spcPct val="90000"/>
              </a:lnSpc>
            </a:pPr>
            <a:r>
              <a:rPr lang="en-US" sz="1300" dirty="0">
                <a:solidFill>
                  <a:schemeClr val="bg1"/>
                </a:solidFill>
              </a:rPr>
              <a:t>Reading </a:t>
            </a:r>
            <a:r>
              <a:rPr lang="en-US" sz="1300" dirty="0" err="1">
                <a:solidFill>
                  <a:schemeClr val="bg1"/>
                </a:solidFill>
              </a:rPr>
              <a:t>pg</a:t>
            </a:r>
            <a:r>
              <a:rPr lang="en-US" sz="1300" dirty="0">
                <a:solidFill>
                  <a:schemeClr val="bg1"/>
                </a:solidFill>
              </a:rPr>
              <a:t> 43 (case study + table 3.1)</a:t>
            </a:r>
          </a:p>
          <a:p>
            <a:pPr>
              <a:lnSpc>
                <a:spcPct val="90000"/>
              </a:lnSpc>
            </a:pPr>
            <a:endParaRPr lang="en-US" sz="1300" dirty="0">
              <a:solidFill>
                <a:schemeClr val="bg1"/>
              </a:solidFill>
            </a:endParaRPr>
          </a:p>
          <a:p>
            <a:pPr>
              <a:lnSpc>
                <a:spcPct val="90000"/>
              </a:lnSpc>
            </a:pPr>
            <a:endParaRPr lang="en-US" sz="1300" dirty="0">
              <a:solidFill>
                <a:schemeClr val="bg1"/>
              </a:solidFill>
            </a:endParaRPr>
          </a:p>
          <a:p>
            <a:pPr>
              <a:lnSpc>
                <a:spcPct val="90000"/>
              </a:lnSpc>
            </a:pPr>
            <a:r>
              <a:rPr lang="en-AU" sz="1400" dirty="0">
                <a:hlinkClick r:id="rId2"/>
              </a:rPr>
              <a:t>https://www.cancer.org/cancer/testicular-cancer/detection-diagnosis-staging/detection.html</a:t>
            </a:r>
            <a:endParaRPr lang="en-AU" sz="1300" dirty="0">
              <a:solidFill>
                <a:schemeClr val="bg1"/>
              </a:solidFill>
            </a:endParaRPr>
          </a:p>
        </p:txBody>
      </p:sp>
      <p:pic>
        <p:nvPicPr>
          <p:cNvPr id="2050" name="Picture 2" descr="Image result for breast cancer screening how to self check">
            <a:extLst>
              <a:ext uri="{FF2B5EF4-FFF2-40B4-BE49-F238E27FC236}">
                <a16:creationId xmlns:a16="http://schemas.microsoft.com/office/drawing/2014/main" id="{99031A96-4C90-4A7B-B924-46FE21E9FA1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4085312" y="1628800"/>
            <a:ext cx="5029547" cy="3143466"/>
          </a:xfrm>
          <a:prstGeom prst="rect">
            <a:avLst/>
          </a:prstGeom>
          <a:noFill/>
          <a:extLst>
            <a:ext uri="{909E8E84-426E-40DD-AFC4-6F175D3DCCD1}">
              <a14:hiddenFill xmlns:a14="http://schemas.microsoft.com/office/drawing/2010/main">
                <a:solidFill>
                  <a:srgbClr val="FFFFFF"/>
                </a:solidFill>
              </a14:hiddenFill>
            </a:ext>
          </a:extLst>
        </p:spPr>
      </p:pic>
      <p:sp>
        <p:nvSpPr>
          <p:cNvPr id="77" name="Isosceles Triangle 76">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16772" y="4013200"/>
            <a:ext cx="336549"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525900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5199" y="609600"/>
            <a:ext cx="7648121" cy="1099457"/>
          </a:xfrm>
        </p:spPr>
        <p:txBody>
          <a:bodyPr>
            <a:normAutofit/>
          </a:bodyPr>
          <a:lstStyle/>
          <a:p>
            <a:r>
              <a:rPr lang="en-US" dirty="0"/>
              <a:t>Cancer screening </a:t>
            </a:r>
            <a:r>
              <a:rPr lang="en-US"/>
              <a:t>in Australia</a:t>
            </a:r>
            <a:endParaRPr lang="en-AU"/>
          </a:p>
        </p:txBody>
      </p:sp>
      <p:sp>
        <p:nvSpPr>
          <p:cNvPr id="11" name="Isosceles Triangle 10">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Isosceles Triangle 12">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4" name="Content Placeholder 3"/>
          <p:cNvGraphicFramePr>
            <a:graphicFrameLocks noGrp="1"/>
          </p:cNvGraphicFramePr>
          <p:nvPr>
            <p:ph idx="1"/>
            <p:extLst>
              <p:ext uri="{D42A27DB-BD31-4B8C-83A1-F6EECF244321}">
                <p14:modId xmlns:p14="http://schemas.microsoft.com/office/powerpoint/2010/main" val="2849956895"/>
              </p:ext>
            </p:extLst>
          </p:nvPr>
        </p:nvGraphicFramePr>
        <p:xfrm>
          <a:off x="965199" y="2109979"/>
          <a:ext cx="7213601" cy="3960146"/>
        </p:xfrm>
        <a:graphic>
          <a:graphicData uri="http://schemas.openxmlformats.org/drawingml/2006/table">
            <a:tbl>
              <a:tblPr firstRow="1" bandRow="1">
                <a:tableStyleId>{5C22544A-7EE6-4342-B048-85BDC9FD1C3A}</a:tableStyleId>
              </a:tblPr>
              <a:tblGrid>
                <a:gridCol w="1864213">
                  <a:extLst>
                    <a:ext uri="{9D8B030D-6E8A-4147-A177-3AD203B41FA5}">
                      <a16:colId xmlns:a16="http://schemas.microsoft.com/office/drawing/2014/main" val="20000"/>
                    </a:ext>
                  </a:extLst>
                </a:gridCol>
                <a:gridCol w="2200874">
                  <a:extLst>
                    <a:ext uri="{9D8B030D-6E8A-4147-A177-3AD203B41FA5}">
                      <a16:colId xmlns:a16="http://schemas.microsoft.com/office/drawing/2014/main" val="20001"/>
                    </a:ext>
                  </a:extLst>
                </a:gridCol>
                <a:gridCol w="3148514">
                  <a:extLst>
                    <a:ext uri="{9D8B030D-6E8A-4147-A177-3AD203B41FA5}">
                      <a16:colId xmlns:a16="http://schemas.microsoft.com/office/drawing/2014/main" val="20002"/>
                    </a:ext>
                  </a:extLst>
                </a:gridCol>
              </a:tblGrid>
              <a:tr h="395017">
                <a:tc>
                  <a:txBody>
                    <a:bodyPr/>
                    <a:lstStyle/>
                    <a:p>
                      <a:r>
                        <a:rPr lang="en-US" sz="1800"/>
                        <a:t>CANCER</a:t>
                      </a:r>
                      <a:endParaRPr lang="en-AU" sz="1800"/>
                    </a:p>
                  </a:txBody>
                  <a:tcPr marL="69255" marR="69255" marT="44888" marB="44888"/>
                </a:tc>
                <a:tc>
                  <a:txBody>
                    <a:bodyPr/>
                    <a:lstStyle/>
                    <a:p>
                      <a:r>
                        <a:rPr lang="en-US" sz="1800"/>
                        <a:t>SCREENING</a:t>
                      </a:r>
                      <a:endParaRPr lang="en-AU" sz="1800"/>
                    </a:p>
                  </a:txBody>
                  <a:tcPr marL="69255" marR="69255" marT="44888" marB="44888"/>
                </a:tc>
                <a:tc>
                  <a:txBody>
                    <a:bodyPr/>
                    <a:lstStyle/>
                    <a:p>
                      <a:r>
                        <a:rPr lang="en-US" sz="1800"/>
                        <a:t>POPULATION</a:t>
                      </a:r>
                      <a:endParaRPr lang="en-AU" sz="1800"/>
                    </a:p>
                  </a:txBody>
                  <a:tcPr marL="69255" marR="69255" marT="44888" marB="44888"/>
                </a:tc>
                <a:extLst>
                  <a:ext uri="{0D108BD9-81ED-4DB2-BD59-A6C34878D82A}">
                    <a16:rowId xmlns:a16="http://schemas.microsoft.com/office/drawing/2014/main" val="10000"/>
                  </a:ext>
                </a:extLst>
              </a:tr>
              <a:tr h="933675">
                <a:tc>
                  <a:txBody>
                    <a:bodyPr/>
                    <a:lstStyle/>
                    <a:p>
                      <a:r>
                        <a:rPr lang="en-US" sz="1800"/>
                        <a:t>Breast cancer</a:t>
                      </a:r>
                      <a:endParaRPr lang="en-AU" sz="1800"/>
                    </a:p>
                  </a:txBody>
                  <a:tcPr marL="69255" marR="69255" marT="44888" marB="44888"/>
                </a:tc>
                <a:tc>
                  <a:txBody>
                    <a:bodyPr/>
                    <a:lstStyle/>
                    <a:p>
                      <a:r>
                        <a:rPr lang="en-US" sz="1800"/>
                        <a:t>Self examination</a:t>
                      </a:r>
                    </a:p>
                    <a:p>
                      <a:endParaRPr lang="en-US" sz="1800"/>
                    </a:p>
                    <a:p>
                      <a:r>
                        <a:rPr lang="en-US" sz="1800"/>
                        <a:t>Mammogram</a:t>
                      </a:r>
                      <a:endParaRPr lang="en-AU" sz="1800"/>
                    </a:p>
                  </a:txBody>
                  <a:tcPr marL="69255" marR="69255" marT="44888" marB="44888"/>
                </a:tc>
                <a:tc>
                  <a:txBody>
                    <a:bodyPr/>
                    <a:lstStyle/>
                    <a:p>
                      <a:r>
                        <a:rPr lang="en-US" sz="1800"/>
                        <a:t>All women (once breasts have developed)</a:t>
                      </a:r>
                    </a:p>
                    <a:p>
                      <a:r>
                        <a:rPr lang="en-US" sz="1800"/>
                        <a:t>Every 2 years (50-69yrs)</a:t>
                      </a:r>
                      <a:endParaRPr lang="en-AU" sz="1800"/>
                    </a:p>
                  </a:txBody>
                  <a:tcPr marL="69255" marR="69255" marT="44888" marB="44888"/>
                </a:tc>
                <a:extLst>
                  <a:ext uri="{0D108BD9-81ED-4DB2-BD59-A6C34878D82A}">
                    <a16:rowId xmlns:a16="http://schemas.microsoft.com/office/drawing/2014/main" val="10001"/>
                  </a:ext>
                </a:extLst>
              </a:tr>
              <a:tr h="664346">
                <a:tc>
                  <a:txBody>
                    <a:bodyPr/>
                    <a:lstStyle/>
                    <a:p>
                      <a:r>
                        <a:rPr lang="en-US" sz="1800"/>
                        <a:t>Colon Cancer</a:t>
                      </a:r>
                      <a:endParaRPr lang="en-AU" sz="1800"/>
                    </a:p>
                  </a:txBody>
                  <a:tcPr marL="69255" marR="69255" marT="44888" marB="44888"/>
                </a:tc>
                <a:tc>
                  <a:txBody>
                    <a:bodyPr/>
                    <a:lstStyle/>
                    <a:p>
                      <a:r>
                        <a:rPr lang="en-US" sz="1800"/>
                        <a:t>Faecal</a:t>
                      </a:r>
                      <a:r>
                        <a:rPr lang="en-US" sz="1800" baseline="0"/>
                        <a:t> occult blood test</a:t>
                      </a:r>
                      <a:endParaRPr lang="en-AU" sz="1800"/>
                    </a:p>
                  </a:txBody>
                  <a:tcPr marL="69255" marR="69255" marT="44888" marB="44888"/>
                </a:tc>
                <a:tc>
                  <a:txBody>
                    <a:bodyPr/>
                    <a:lstStyle/>
                    <a:p>
                      <a:r>
                        <a:rPr lang="en-US" sz="1800"/>
                        <a:t>People turning 50, 55, 60, 65</a:t>
                      </a:r>
                      <a:r>
                        <a:rPr lang="en-US" sz="1800" baseline="0"/>
                        <a:t> yrs old. Test sent in the mail.</a:t>
                      </a:r>
                      <a:endParaRPr lang="en-AU" sz="1800"/>
                    </a:p>
                  </a:txBody>
                  <a:tcPr marL="69255" marR="69255" marT="44888" marB="44888"/>
                </a:tc>
                <a:extLst>
                  <a:ext uri="{0D108BD9-81ED-4DB2-BD59-A6C34878D82A}">
                    <a16:rowId xmlns:a16="http://schemas.microsoft.com/office/drawing/2014/main" val="10002"/>
                  </a:ext>
                </a:extLst>
              </a:tr>
              <a:tr h="395017">
                <a:tc>
                  <a:txBody>
                    <a:bodyPr/>
                    <a:lstStyle/>
                    <a:p>
                      <a:r>
                        <a:rPr lang="en-US" sz="1800"/>
                        <a:t>Skin Cancer</a:t>
                      </a:r>
                      <a:endParaRPr lang="en-AU" sz="1800"/>
                    </a:p>
                  </a:txBody>
                  <a:tcPr marL="69255" marR="69255" marT="44888" marB="44888"/>
                </a:tc>
                <a:tc>
                  <a:txBody>
                    <a:bodyPr/>
                    <a:lstStyle/>
                    <a:p>
                      <a:r>
                        <a:rPr lang="en-US" sz="1800"/>
                        <a:t>Self examination</a:t>
                      </a:r>
                      <a:endParaRPr lang="en-AU" sz="1800"/>
                    </a:p>
                  </a:txBody>
                  <a:tcPr marL="69255" marR="69255" marT="44888" marB="44888"/>
                </a:tc>
                <a:tc>
                  <a:txBody>
                    <a:bodyPr/>
                    <a:lstStyle/>
                    <a:p>
                      <a:r>
                        <a:rPr lang="en-US" sz="1800"/>
                        <a:t>Everyone</a:t>
                      </a:r>
                      <a:endParaRPr lang="en-AU" sz="1800"/>
                    </a:p>
                  </a:txBody>
                  <a:tcPr marL="69255" marR="69255" marT="44888" marB="44888"/>
                </a:tc>
                <a:extLst>
                  <a:ext uri="{0D108BD9-81ED-4DB2-BD59-A6C34878D82A}">
                    <a16:rowId xmlns:a16="http://schemas.microsoft.com/office/drawing/2014/main" val="10003"/>
                  </a:ext>
                </a:extLst>
              </a:tr>
              <a:tr h="933675">
                <a:tc>
                  <a:txBody>
                    <a:bodyPr/>
                    <a:lstStyle/>
                    <a:p>
                      <a:r>
                        <a:rPr lang="en-US" sz="1800"/>
                        <a:t>Cervical Cancer</a:t>
                      </a:r>
                      <a:endParaRPr lang="en-AU" sz="1800"/>
                    </a:p>
                  </a:txBody>
                  <a:tcPr marL="69255" marR="69255" marT="44888" marB="44888"/>
                </a:tc>
                <a:tc>
                  <a:txBody>
                    <a:bodyPr/>
                    <a:lstStyle/>
                    <a:p>
                      <a:r>
                        <a:rPr lang="en-US" sz="1800"/>
                        <a:t>Pap smear</a:t>
                      </a:r>
                      <a:endParaRPr lang="en-AU" sz="1800"/>
                    </a:p>
                  </a:txBody>
                  <a:tcPr marL="69255" marR="69255" marT="44888" marB="44888"/>
                </a:tc>
                <a:tc>
                  <a:txBody>
                    <a:bodyPr/>
                    <a:lstStyle/>
                    <a:p>
                      <a:r>
                        <a:rPr lang="en-US" sz="1800"/>
                        <a:t>Every 2 years once sexually active and 6 weeks post birth/pregnancy</a:t>
                      </a:r>
                      <a:endParaRPr lang="en-AU" sz="1800"/>
                    </a:p>
                  </a:txBody>
                  <a:tcPr marL="69255" marR="69255" marT="44888" marB="44888"/>
                </a:tc>
                <a:extLst>
                  <a:ext uri="{0D108BD9-81ED-4DB2-BD59-A6C34878D82A}">
                    <a16:rowId xmlns:a16="http://schemas.microsoft.com/office/drawing/2014/main" val="10004"/>
                  </a:ext>
                </a:extLst>
              </a:tr>
              <a:tr h="448883">
                <a:tc>
                  <a:txBody>
                    <a:bodyPr/>
                    <a:lstStyle/>
                    <a:p>
                      <a:r>
                        <a:rPr lang="en-US" sz="1800" dirty="0"/>
                        <a:t>Testicular cancer</a:t>
                      </a:r>
                      <a:endParaRPr lang="en-AU" sz="1800" dirty="0"/>
                    </a:p>
                  </a:txBody>
                  <a:tcPr marL="69255" marR="69255" marT="44888" marB="44888"/>
                </a:tc>
                <a:tc>
                  <a:txBody>
                    <a:bodyPr/>
                    <a:lstStyle/>
                    <a:p>
                      <a:r>
                        <a:rPr lang="en-US" sz="1800" dirty="0"/>
                        <a:t>Self check </a:t>
                      </a:r>
                      <a:endParaRPr lang="en-AU" sz="1800" dirty="0"/>
                    </a:p>
                  </a:txBody>
                  <a:tcPr marL="69255" marR="69255" marT="44888" marB="44888"/>
                </a:tc>
                <a:tc>
                  <a:txBody>
                    <a:bodyPr/>
                    <a:lstStyle/>
                    <a:p>
                      <a:r>
                        <a:rPr lang="en-US" sz="1800" dirty="0"/>
                        <a:t>All males from puberty</a:t>
                      </a:r>
                      <a:endParaRPr lang="en-AU" sz="1800" dirty="0"/>
                    </a:p>
                  </a:txBody>
                  <a:tcPr marL="69255" marR="69255" marT="44888" marB="44888"/>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977182921"/>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6447501" cy="1320800"/>
          </a:xfrm>
        </p:spPr>
        <p:txBody>
          <a:bodyPr>
            <a:normAutofit/>
          </a:bodyPr>
          <a:lstStyle/>
          <a:p>
            <a:r>
              <a:rPr lang="en-US" dirty="0" err="1"/>
              <a:t>Immunisation</a:t>
            </a:r>
            <a:r>
              <a:rPr lang="en-US" dirty="0"/>
              <a:t>-Definitions</a:t>
            </a:r>
            <a:endParaRPr lang="en-AU"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1000126" y="2160589"/>
            <a:ext cx="6447501" cy="3880773"/>
          </a:xfrm>
        </p:spPr>
        <p:txBody>
          <a:bodyPr>
            <a:normAutofit/>
          </a:bodyPr>
          <a:lstStyle/>
          <a:p>
            <a:pPr>
              <a:lnSpc>
                <a:spcPct val="90000"/>
              </a:lnSpc>
            </a:pPr>
            <a:r>
              <a:rPr lang="en-US" sz="1500">
                <a:hlinkClick r:id="rId2"/>
              </a:rPr>
              <a:t>https://www.youtube.com/watch?v=rb7TVW77ZCs</a:t>
            </a:r>
            <a:r>
              <a:rPr lang="en-US" sz="1500"/>
              <a:t> How they work </a:t>
            </a:r>
          </a:p>
          <a:p>
            <a:pPr>
              <a:lnSpc>
                <a:spcPct val="90000"/>
              </a:lnSpc>
            </a:pPr>
            <a:r>
              <a:rPr lang="en-US" sz="1500"/>
              <a:t>Bacteria-”Single-celled microorganisms that can exist as either independent organisms or as parasites.”</a:t>
            </a:r>
          </a:p>
          <a:p>
            <a:pPr>
              <a:lnSpc>
                <a:spcPct val="90000"/>
              </a:lnSpc>
            </a:pPr>
            <a:endParaRPr lang="en-US" sz="1500"/>
          </a:p>
          <a:p>
            <a:pPr>
              <a:lnSpc>
                <a:spcPct val="90000"/>
              </a:lnSpc>
            </a:pPr>
            <a:r>
              <a:rPr lang="en-US" sz="1500" err="1"/>
              <a:t>Immunisation</a:t>
            </a:r>
            <a:r>
              <a:rPr lang="en-US" sz="1500"/>
              <a:t>-The term used for the process of getting the vaccine, and becoming immune as a result.</a:t>
            </a:r>
          </a:p>
          <a:p>
            <a:pPr>
              <a:lnSpc>
                <a:spcPct val="90000"/>
              </a:lnSpc>
            </a:pPr>
            <a:endParaRPr lang="en-US" sz="1500"/>
          </a:p>
          <a:p>
            <a:pPr>
              <a:lnSpc>
                <a:spcPct val="90000"/>
              </a:lnSpc>
            </a:pPr>
            <a:r>
              <a:rPr lang="en-US" sz="1500"/>
              <a:t>Immunity-The ability of an organism to resist a particular infection or toxin by the action of specific antibodies or sensitized white blood cells.</a:t>
            </a:r>
          </a:p>
          <a:p>
            <a:pPr>
              <a:lnSpc>
                <a:spcPct val="90000"/>
              </a:lnSpc>
            </a:pPr>
            <a:endParaRPr lang="en-US" sz="1500"/>
          </a:p>
          <a:p>
            <a:pPr>
              <a:lnSpc>
                <a:spcPct val="90000"/>
              </a:lnSpc>
            </a:pPr>
            <a:r>
              <a:rPr lang="en-US" sz="1500"/>
              <a:t>Natural Immunity-May be possessed by a group that is present in an individual at birth prior to exposure to an antigen. (example: placental transfer of IgG)</a:t>
            </a:r>
            <a:endParaRPr lang="en-AU" sz="150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07450" y="4013200"/>
            <a:ext cx="336550"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813989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Immunisation</a:t>
            </a:r>
            <a:r>
              <a:rPr lang="en-US" dirty="0"/>
              <a:t>-Definitions</a:t>
            </a:r>
            <a:endParaRPr lang="en-AU" dirty="0"/>
          </a:p>
        </p:txBody>
      </p:sp>
      <p:sp>
        <p:nvSpPr>
          <p:cNvPr id="3" name="Content Placeholder 2"/>
          <p:cNvSpPr>
            <a:spLocks noGrp="1"/>
          </p:cNvSpPr>
          <p:nvPr>
            <p:ph idx="1"/>
          </p:nvPr>
        </p:nvSpPr>
        <p:spPr/>
        <p:txBody>
          <a:bodyPr>
            <a:normAutofit fontScale="92500" lnSpcReduction="10000"/>
          </a:bodyPr>
          <a:lstStyle/>
          <a:p>
            <a:r>
              <a:rPr lang="en-US" dirty="0"/>
              <a:t>Vaccinate-”The act or practice of vaccinating, inoculation with vaccine.”</a:t>
            </a:r>
          </a:p>
          <a:p>
            <a:endParaRPr lang="en-US" dirty="0"/>
          </a:p>
          <a:p>
            <a:r>
              <a:rPr lang="en-US" dirty="0"/>
              <a:t>Vaccine-Any preparation intended to stimulate the production of antibodies to prevent disease.</a:t>
            </a:r>
          </a:p>
          <a:p>
            <a:endParaRPr lang="en-US" dirty="0"/>
          </a:p>
          <a:p>
            <a:r>
              <a:rPr lang="en-US" dirty="0"/>
              <a:t>Virus-A microorganism that is smaller than bacteria and cannot grow or reproduce separate from a living cell.</a:t>
            </a:r>
            <a:r>
              <a:rPr lang="en-AU" dirty="0"/>
              <a:t> It will invade a living cell and use its chemical makeup to keep alive and to replicate itself.</a:t>
            </a:r>
          </a:p>
          <a:p>
            <a:endParaRPr lang="en-US" dirty="0"/>
          </a:p>
          <a:p>
            <a:r>
              <a:rPr lang="en-US" dirty="0"/>
              <a:t>Reading </a:t>
            </a:r>
            <a:r>
              <a:rPr lang="en-US" dirty="0" err="1"/>
              <a:t>pg</a:t>
            </a:r>
            <a:r>
              <a:rPr lang="en-US" dirty="0"/>
              <a:t> 44/45</a:t>
            </a:r>
          </a:p>
        </p:txBody>
      </p:sp>
    </p:spTree>
    <p:extLst>
      <p:ext uri="{BB962C8B-B14F-4D97-AF65-F5344CB8AC3E}">
        <p14:creationId xmlns:p14="http://schemas.microsoft.com/office/powerpoint/2010/main" val="526444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xplosion 2 4"/>
          <p:cNvSpPr/>
          <p:nvPr/>
        </p:nvSpPr>
        <p:spPr>
          <a:xfrm>
            <a:off x="152897" y="1538740"/>
            <a:ext cx="5400600" cy="3744416"/>
          </a:xfrm>
          <a:prstGeom prst="irregularSeal2">
            <a:avLst/>
          </a:prstGeom>
          <a:solidFill>
            <a:srgbClr val="E438D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a:xfrm>
            <a:off x="381372" y="395740"/>
            <a:ext cx="8229600" cy="1143000"/>
          </a:xfrm>
        </p:spPr>
        <p:txBody>
          <a:bodyPr>
            <a:normAutofit/>
          </a:bodyPr>
          <a:lstStyle/>
          <a:p>
            <a:r>
              <a:rPr lang="en-US" dirty="0"/>
              <a:t>DIVERSITY</a:t>
            </a:r>
            <a:endParaRPr lang="en-AU" dirty="0"/>
          </a:p>
        </p:txBody>
      </p:sp>
      <p:sp>
        <p:nvSpPr>
          <p:cNvPr id="4" name="TextBox 3"/>
          <p:cNvSpPr txBox="1"/>
          <p:nvPr/>
        </p:nvSpPr>
        <p:spPr>
          <a:xfrm>
            <a:off x="1119833" y="3163887"/>
            <a:ext cx="3528392" cy="646331"/>
          </a:xfrm>
          <a:prstGeom prst="rect">
            <a:avLst/>
          </a:prstGeom>
          <a:noFill/>
        </p:spPr>
        <p:txBody>
          <a:bodyPr wrap="square" rtlCol="0">
            <a:spAutoFit/>
          </a:bodyPr>
          <a:lstStyle/>
          <a:p>
            <a:pPr algn="ctr"/>
            <a:r>
              <a:rPr lang="en-US" dirty="0"/>
              <a:t>The state of being diverse; that is being different.</a:t>
            </a:r>
            <a:endParaRPr lang="en-AU"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5896" y="4365104"/>
            <a:ext cx="4976986" cy="1894792"/>
          </a:xfrm>
          <a:prstGeom prst="rect">
            <a:avLst/>
          </a:prstGeom>
        </p:spPr>
      </p:pic>
      <p:sp>
        <p:nvSpPr>
          <p:cNvPr id="6" name="TextBox 5">
            <a:extLst>
              <a:ext uri="{FF2B5EF4-FFF2-40B4-BE49-F238E27FC236}">
                <a16:creationId xmlns:a16="http://schemas.microsoft.com/office/drawing/2014/main" id="{17E55ED9-33DC-49B0-BC3A-B6C8FC758491}"/>
              </a:ext>
            </a:extLst>
          </p:cNvPr>
          <p:cNvSpPr txBox="1"/>
          <p:nvPr/>
        </p:nvSpPr>
        <p:spPr>
          <a:xfrm>
            <a:off x="6012160" y="901729"/>
            <a:ext cx="1656184" cy="2585323"/>
          </a:xfrm>
          <a:prstGeom prst="rect">
            <a:avLst/>
          </a:prstGeom>
          <a:noFill/>
        </p:spPr>
        <p:txBody>
          <a:bodyPr wrap="square" rtlCol="0">
            <a:spAutoFit/>
          </a:bodyPr>
          <a:lstStyle/>
          <a:p>
            <a:r>
              <a:rPr lang="en-US" dirty="0"/>
              <a:t>Ted talk (time permitting) (13 mins)</a:t>
            </a:r>
          </a:p>
          <a:p>
            <a:r>
              <a:rPr lang="en-US" dirty="0"/>
              <a:t>Research on diversity </a:t>
            </a:r>
            <a:r>
              <a:rPr lang="en-US" dirty="0">
                <a:hlinkClick r:id="rId3"/>
              </a:rPr>
              <a:t>https://www.youtube.com/watch?v=kJx7_JpxlxA</a:t>
            </a:r>
            <a:r>
              <a:rPr lang="en-US" dirty="0"/>
              <a:t>  </a:t>
            </a:r>
            <a:endParaRPr lang="en-AU" dirty="0"/>
          </a:p>
        </p:txBody>
      </p:sp>
    </p:spTree>
    <p:extLst>
      <p:ext uri="{BB962C8B-B14F-4D97-AF65-F5344CB8AC3E}">
        <p14:creationId xmlns:p14="http://schemas.microsoft.com/office/powerpoint/2010/main" val="14209740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181353"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82600" y="816638"/>
            <a:ext cx="2525519" cy="5224724"/>
          </a:xfrm>
        </p:spPr>
        <p:txBody>
          <a:bodyPr anchor="ctr">
            <a:normAutofit/>
          </a:bodyPr>
          <a:lstStyle/>
          <a:p>
            <a:r>
              <a:rPr lang="en-US" sz="2800"/>
              <a:t>Immunisation</a:t>
            </a:r>
            <a:endParaRPr lang="en-AU" sz="2800"/>
          </a:p>
        </p:txBody>
      </p:sp>
      <p:sp>
        <p:nvSpPr>
          <p:cNvPr id="3" name="Content Placeholder 2"/>
          <p:cNvSpPr>
            <a:spLocks noGrp="1"/>
          </p:cNvSpPr>
          <p:nvPr>
            <p:ph idx="1"/>
          </p:nvPr>
        </p:nvSpPr>
        <p:spPr>
          <a:xfrm>
            <a:off x="3490721" y="816638"/>
            <a:ext cx="3464779" cy="5224724"/>
          </a:xfrm>
        </p:spPr>
        <p:txBody>
          <a:bodyPr anchor="ctr">
            <a:normAutofit/>
          </a:bodyPr>
          <a:lstStyle/>
          <a:p>
            <a:pPr>
              <a:lnSpc>
                <a:spcPct val="90000"/>
              </a:lnSpc>
            </a:pPr>
            <a:r>
              <a:rPr lang="en-US" sz="1500" dirty="0"/>
              <a:t>The human body uses white blood cells (</a:t>
            </a:r>
            <a:r>
              <a:rPr lang="en-US" sz="1500" dirty="0" err="1"/>
              <a:t>wbc’s</a:t>
            </a:r>
            <a:r>
              <a:rPr lang="en-US" sz="1500" dirty="0"/>
              <a:t>) to defend itself from harmful intruders (antigens). </a:t>
            </a:r>
          </a:p>
          <a:p>
            <a:pPr>
              <a:lnSpc>
                <a:spcPct val="90000"/>
              </a:lnSpc>
            </a:pPr>
            <a:r>
              <a:rPr lang="en-US" sz="1500" dirty="0"/>
              <a:t>The white blood cells make antibodies that are specific to each antigen, which will destroy them.</a:t>
            </a:r>
          </a:p>
          <a:p>
            <a:pPr>
              <a:lnSpc>
                <a:spcPct val="90000"/>
              </a:lnSpc>
            </a:pPr>
            <a:r>
              <a:rPr lang="en-US" sz="1500" dirty="0"/>
              <a:t>A vaccine is a dead or weakened copy of an antigen. </a:t>
            </a:r>
          </a:p>
          <a:p>
            <a:pPr>
              <a:lnSpc>
                <a:spcPct val="90000"/>
              </a:lnSpc>
            </a:pPr>
            <a:r>
              <a:rPr lang="en-US" sz="1500" dirty="0"/>
              <a:t>Because the antigen is weakened or dead, it does not make the person sick, instead allowing the body to create antibodies that will combat the antigen in the future.</a:t>
            </a:r>
          </a:p>
          <a:p>
            <a:pPr>
              <a:lnSpc>
                <a:spcPct val="90000"/>
              </a:lnSpc>
            </a:pPr>
            <a:r>
              <a:rPr lang="en-US" sz="1500" dirty="0"/>
              <a:t>This is successful because memory cells in the body will always stay on the lookout for this disease and will be able to quickly produce antibodies if the antigen does enter the body.</a:t>
            </a:r>
            <a:endParaRPr lang="en-AU" sz="1500" dirty="0"/>
          </a:p>
        </p:txBody>
      </p:sp>
      <p:pic>
        <p:nvPicPr>
          <p:cNvPr id="5" name="Picture 4" descr="A picture containing object&#10;&#10;Description automatically generated">
            <a:extLst>
              <a:ext uri="{FF2B5EF4-FFF2-40B4-BE49-F238E27FC236}">
                <a16:creationId xmlns:a16="http://schemas.microsoft.com/office/drawing/2014/main" id="{0D5C7B83-4DA3-4AD3-A9E1-D0C6A022686A}"/>
              </a:ext>
            </a:extLst>
          </p:cNvPr>
          <p:cNvPicPr>
            <a:picLocks noChangeAspect="1"/>
          </p:cNvPicPr>
          <p:nvPr/>
        </p:nvPicPr>
        <p:blipFill>
          <a:blip r:embed="rId2">
            <a:alphaModFix amt="19000"/>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11560" y="-609872"/>
            <a:ext cx="6912768" cy="6912768"/>
          </a:xfrm>
          <a:prstGeom prst="rect">
            <a:avLst/>
          </a:prstGeom>
        </p:spPr>
      </p:pic>
      <p:sp>
        <p:nvSpPr>
          <p:cNvPr id="6" name="TextBox 5">
            <a:extLst>
              <a:ext uri="{FF2B5EF4-FFF2-40B4-BE49-F238E27FC236}">
                <a16:creationId xmlns:a16="http://schemas.microsoft.com/office/drawing/2014/main" id="{AF6531DC-AC81-4EF8-BA76-662DC36AF9D3}"/>
              </a:ext>
            </a:extLst>
          </p:cNvPr>
          <p:cNvSpPr txBox="1"/>
          <p:nvPr/>
        </p:nvSpPr>
        <p:spPr>
          <a:xfrm>
            <a:off x="611560" y="6237456"/>
            <a:ext cx="6912768" cy="230832"/>
          </a:xfrm>
          <a:prstGeom prst="rect">
            <a:avLst/>
          </a:prstGeom>
          <a:noFill/>
        </p:spPr>
        <p:txBody>
          <a:bodyPr wrap="square" rtlCol="0">
            <a:spAutoFit/>
          </a:bodyPr>
          <a:lstStyle/>
          <a:p>
            <a:r>
              <a:rPr lang="en-AU" sz="900">
                <a:hlinkClick r:id="rId3" tooltip="http://commons.wikimedia.org/wiki/File:Needle_syringe.png"/>
              </a:rPr>
              <a:t>This Photo</a:t>
            </a:r>
            <a:r>
              <a:rPr lang="en-AU" sz="900"/>
              <a:t> by Unknown Author is licensed under </a:t>
            </a:r>
            <a:r>
              <a:rPr lang="en-AU" sz="900">
                <a:hlinkClick r:id="rId4" tooltip="https://creativecommons.org/licenses/by-sa/3.0/"/>
              </a:rPr>
              <a:t>CC BY-SA</a:t>
            </a:r>
            <a:endParaRPr lang="en-AU" sz="900"/>
          </a:p>
        </p:txBody>
      </p:sp>
    </p:spTree>
    <p:extLst>
      <p:ext uri="{BB962C8B-B14F-4D97-AF65-F5344CB8AC3E}">
        <p14:creationId xmlns:p14="http://schemas.microsoft.com/office/powerpoint/2010/main" val="867788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3" name="Rectangle 12">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33484"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68234" y="3681413"/>
            <a:ext cx="357266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9"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1926"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400"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068"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694"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568"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Freeform: Shape 28">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223" y="-8467"/>
            <a:ext cx="4495777"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5292080" y="-248671"/>
            <a:ext cx="3384742" cy="2227730"/>
          </a:xfrm>
        </p:spPr>
        <p:txBody>
          <a:bodyPr anchor="ctr">
            <a:normAutofit/>
          </a:bodyPr>
          <a:lstStyle/>
          <a:p>
            <a:r>
              <a:rPr lang="en-US" dirty="0">
                <a:solidFill>
                  <a:srgbClr val="FFFFFF"/>
                </a:solidFill>
              </a:rPr>
              <a:t>Health Education</a:t>
            </a:r>
            <a:endParaRPr lang="en-AU" dirty="0">
              <a:solidFill>
                <a:srgbClr val="FFFFFF"/>
              </a:solidFill>
            </a:endParaRPr>
          </a:p>
        </p:txBody>
      </p:sp>
      <p:pic>
        <p:nvPicPr>
          <p:cNvPr id="5" name="Picture 4" descr="A screenshot of a cell phone&#10;&#10;Description automatically generated">
            <a:extLst>
              <a:ext uri="{FF2B5EF4-FFF2-40B4-BE49-F238E27FC236}">
                <a16:creationId xmlns:a16="http://schemas.microsoft.com/office/drawing/2014/main" id="{8AAB304A-57BA-45ED-B322-EFF361721928}"/>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67938" y="2504435"/>
            <a:ext cx="2892580" cy="1938028"/>
          </a:xfrm>
          <a:prstGeom prst="rect">
            <a:avLst/>
          </a:prstGeom>
        </p:spPr>
      </p:pic>
      <p:sp>
        <p:nvSpPr>
          <p:cNvPr id="3" name="Content Placeholder 2"/>
          <p:cNvSpPr>
            <a:spLocks noGrp="1"/>
          </p:cNvSpPr>
          <p:nvPr>
            <p:ph idx="1"/>
          </p:nvPr>
        </p:nvSpPr>
        <p:spPr>
          <a:xfrm>
            <a:off x="5009315" y="2132856"/>
            <a:ext cx="3761720" cy="4022411"/>
          </a:xfrm>
        </p:spPr>
        <p:txBody>
          <a:bodyPr anchor="t">
            <a:noAutofit/>
          </a:bodyPr>
          <a:lstStyle/>
          <a:p>
            <a:pPr>
              <a:lnSpc>
                <a:spcPct val="90000"/>
              </a:lnSpc>
            </a:pPr>
            <a:r>
              <a:rPr lang="en-US" sz="1400" dirty="0">
                <a:solidFill>
                  <a:srgbClr val="FFFFFF"/>
                </a:solidFill>
              </a:rPr>
              <a:t>Definition: “Any combination of learning experiences designed to help individuals and communities improve their health, by increasing their knowledge or influencing their attitudes.”</a:t>
            </a:r>
          </a:p>
          <a:p>
            <a:pPr>
              <a:lnSpc>
                <a:spcPct val="90000"/>
              </a:lnSpc>
            </a:pPr>
            <a:endParaRPr lang="en-US" sz="1400" dirty="0">
              <a:solidFill>
                <a:srgbClr val="FFFFFF"/>
              </a:solidFill>
            </a:endParaRPr>
          </a:p>
          <a:p>
            <a:pPr>
              <a:lnSpc>
                <a:spcPct val="90000"/>
              </a:lnSpc>
            </a:pPr>
            <a:r>
              <a:rPr lang="en-US" sz="1400" dirty="0">
                <a:solidFill>
                  <a:srgbClr val="FFFFFF"/>
                </a:solidFill>
              </a:rPr>
              <a:t>Can be used to promote health through the development of skills.</a:t>
            </a:r>
          </a:p>
          <a:p>
            <a:pPr>
              <a:lnSpc>
                <a:spcPct val="90000"/>
              </a:lnSpc>
            </a:pPr>
            <a:endParaRPr lang="en-US" sz="1400" dirty="0">
              <a:solidFill>
                <a:srgbClr val="FFFFFF"/>
              </a:solidFill>
            </a:endParaRPr>
          </a:p>
          <a:p>
            <a:pPr>
              <a:lnSpc>
                <a:spcPct val="90000"/>
              </a:lnSpc>
            </a:pPr>
            <a:r>
              <a:rPr lang="en-US" sz="1400" dirty="0">
                <a:solidFill>
                  <a:srgbClr val="FFFFFF"/>
                </a:solidFill>
              </a:rPr>
              <a:t>One of the key aims of health education is to improve health literacy. It empowers students to critically evaluate situations that they may face in society, and to safe decisions.</a:t>
            </a:r>
          </a:p>
          <a:p>
            <a:pPr>
              <a:lnSpc>
                <a:spcPct val="90000"/>
              </a:lnSpc>
            </a:pPr>
            <a:r>
              <a:rPr lang="en-US" sz="1400" dirty="0">
                <a:solidFill>
                  <a:srgbClr val="FFFFFF"/>
                </a:solidFill>
              </a:rPr>
              <a:t>9 min video on bias and immunization – Interesting </a:t>
            </a:r>
            <a:r>
              <a:rPr lang="en-AU" sz="1400" dirty="0">
                <a:solidFill>
                  <a:srgbClr val="FFFFFF"/>
                </a:solidFill>
                <a:hlinkClick r:id="rId4"/>
              </a:rPr>
              <a:t>https://www.youtube.com/watch?v=Rzxr9FeZf1g</a:t>
            </a:r>
            <a:r>
              <a:rPr lang="en-AU" sz="1400" dirty="0">
                <a:solidFill>
                  <a:srgbClr val="FFFFFF"/>
                </a:solidFill>
              </a:rPr>
              <a:t> </a:t>
            </a:r>
          </a:p>
        </p:txBody>
      </p:sp>
      <p:sp>
        <p:nvSpPr>
          <p:cNvPr id="6" name="TextBox 5">
            <a:extLst>
              <a:ext uri="{FF2B5EF4-FFF2-40B4-BE49-F238E27FC236}">
                <a16:creationId xmlns:a16="http://schemas.microsoft.com/office/drawing/2014/main" id="{EB995DE3-71B4-403E-BB76-79850FD15B61}"/>
              </a:ext>
            </a:extLst>
          </p:cNvPr>
          <p:cNvSpPr txBox="1"/>
          <p:nvPr/>
        </p:nvSpPr>
        <p:spPr>
          <a:xfrm>
            <a:off x="919438" y="4242408"/>
            <a:ext cx="2541080"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oppimateriaalit.jamk.fi/edusociety/">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5" tooltip="https://creativecommons.org/licenses/by-nc/3.0/">
                  <a:extLst>
                    <a:ext uri="{A12FA001-AC4F-418D-AE19-62706E023703}">
                      <ahyp:hlinkClr xmlns:ahyp="http://schemas.microsoft.com/office/drawing/2018/hyperlinkcolor" val="tx"/>
                    </a:ext>
                  </a:extLst>
                </a:hlinkClick>
              </a:rPr>
              <a:t>CC BY-NC</a:t>
            </a:r>
            <a:endParaRPr lang="en-AU" sz="700">
              <a:solidFill>
                <a:srgbClr val="FFFFFF"/>
              </a:solidFill>
            </a:endParaRPr>
          </a:p>
        </p:txBody>
      </p:sp>
    </p:spTree>
    <p:extLst>
      <p:ext uri="{BB962C8B-B14F-4D97-AF65-F5344CB8AC3E}">
        <p14:creationId xmlns:p14="http://schemas.microsoft.com/office/powerpoint/2010/main" val="3466004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126" y="609600"/>
            <a:ext cx="6447501" cy="1320800"/>
          </a:xfrm>
        </p:spPr>
        <p:txBody>
          <a:bodyPr>
            <a:normAutofit/>
          </a:bodyPr>
          <a:lstStyle/>
          <a:p>
            <a:r>
              <a:rPr lang="en-US" dirty="0"/>
              <a:t>Health Education</a:t>
            </a:r>
            <a:endParaRPr lang="en-AU" dirty="0"/>
          </a:p>
        </p:txBody>
      </p:sp>
      <p:sp>
        <p:nvSpPr>
          <p:cNvPr id="10" name="Isosceles Triangle 9">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336549"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03900" y="3818467"/>
            <a:ext cx="3337719"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14" name="Straight Connector 13">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00950" y="0"/>
            <a:ext cx="12954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3" name="Content Placeholder 2"/>
          <p:cNvSpPr>
            <a:spLocks noGrp="1"/>
          </p:cNvSpPr>
          <p:nvPr>
            <p:ph idx="1"/>
          </p:nvPr>
        </p:nvSpPr>
        <p:spPr>
          <a:xfrm>
            <a:off x="1000126" y="2160590"/>
            <a:ext cx="6353174" cy="3429260"/>
          </a:xfrm>
        </p:spPr>
        <p:txBody>
          <a:bodyPr>
            <a:normAutofit/>
          </a:bodyPr>
          <a:lstStyle/>
          <a:p>
            <a:pPr>
              <a:lnSpc>
                <a:spcPct val="90000"/>
              </a:lnSpc>
            </a:pPr>
            <a:r>
              <a:rPr lang="en-US" sz="1500"/>
              <a:t>Some well know educational and </a:t>
            </a:r>
            <a:r>
              <a:rPr lang="en-US" sz="1500" err="1"/>
              <a:t>behavioural</a:t>
            </a:r>
            <a:r>
              <a:rPr lang="en-US" sz="1500"/>
              <a:t> campaigns from the past:</a:t>
            </a:r>
          </a:p>
          <a:p>
            <a:pPr>
              <a:lnSpc>
                <a:spcPct val="90000"/>
              </a:lnSpc>
            </a:pPr>
            <a:r>
              <a:rPr lang="en-US" sz="1500"/>
              <a:t>“Life. Be in it.” From the 1970’s</a:t>
            </a:r>
          </a:p>
          <a:p>
            <a:pPr>
              <a:lnSpc>
                <a:spcPct val="90000"/>
              </a:lnSpc>
            </a:pPr>
            <a:r>
              <a:rPr lang="en-US" sz="1500"/>
              <a:t>“Slip Slop Slap” beginning in 1981.</a:t>
            </a:r>
          </a:p>
          <a:p>
            <a:pPr>
              <a:lnSpc>
                <a:spcPct val="90000"/>
              </a:lnSpc>
            </a:pPr>
            <a:r>
              <a:rPr lang="en-US" sz="1500"/>
              <a:t>Grim Reaper Campaign from 1987.</a:t>
            </a:r>
          </a:p>
          <a:p>
            <a:pPr>
              <a:lnSpc>
                <a:spcPct val="90000"/>
              </a:lnSpc>
            </a:pPr>
            <a:r>
              <a:rPr lang="en-US" sz="1500"/>
              <a:t>National Heart Foundation’s tick endorsement program.</a:t>
            </a:r>
          </a:p>
          <a:p>
            <a:pPr>
              <a:lnSpc>
                <a:spcPct val="90000"/>
              </a:lnSpc>
            </a:pPr>
            <a:r>
              <a:rPr lang="en-US" sz="1500"/>
              <a:t>“Every cigarette is doing you damage”. 1997</a:t>
            </a:r>
          </a:p>
          <a:p>
            <a:pPr>
              <a:lnSpc>
                <a:spcPct val="90000"/>
              </a:lnSpc>
            </a:pPr>
            <a:r>
              <a:rPr lang="en-US" sz="1500"/>
              <a:t>“Go for 2&amp;5”. 2005</a:t>
            </a:r>
          </a:p>
          <a:p>
            <a:pPr>
              <a:lnSpc>
                <a:spcPct val="90000"/>
              </a:lnSpc>
            </a:pPr>
            <a:endParaRPr lang="en-US" sz="1500"/>
          </a:p>
          <a:p>
            <a:pPr>
              <a:lnSpc>
                <a:spcPct val="90000"/>
              </a:lnSpc>
            </a:pPr>
            <a:r>
              <a:rPr lang="en-US" sz="1500"/>
              <a:t>Many of these were (and still are) incorporated into school-based health education classes.</a:t>
            </a:r>
            <a:endParaRPr lang="en-AU" sz="1500"/>
          </a:p>
        </p:txBody>
      </p:sp>
      <p:sp>
        <p:nvSpPr>
          <p:cNvPr id="18"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9230" y="0"/>
            <a:ext cx="1324770"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80902623"/>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Health Promoters	</a:t>
            </a:r>
            <a:endParaRPr lang="en-AU" dirty="0"/>
          </a:p>
        </p:txBody>
      </p:sp>
      <p:sp>
        <p:nvSpPr>
          <p:cNvPr id="3" name="Content Placeholder 2"/>
          <p:cNvSpPr>
            <a:spLocks noGrp="1"/>
          </p:cNvSpPr>
          <p:nvPr>
            <p:ph idx="1"/>
          </p:nvPr>
        </p:nvSpPr>
        <p:spPr/>
        <p:txBody>
          <a:bodyPr>
            <a:normAutofit lnSpcReduction="10000"/>
          </a:bodyPr>
          <a:lstStyle/>
          <a:p>
            <a:r>
              <a:rPr lang="en-US" dirty="0">
                <a:hlinkClick r:id="rId2"/>
              </a:rPr>
              <a:t>https://www.youtube.com/watch?v=BGNHBllcZuQ</a:t>
            </a:r>
            <a:r>
              <a:rPr lang="en-US" dirty="0"/>
              <a:t> </a:t>
            </a:r>
          </a:p>
          <a:p>
            <a:r>
              <a:rPr lang="en-US"/>
              <a:t>Outline of 5 levels </a:t>
            </a:r>
            <a:endParaRPr lang="en-US" dirty="0"/>
          </a:p>
          <a:p>
            <a:endParaRPr lang="en-US" dirty="0"/>
          </a:p>
          <a:p>
            <a:endParaRPr lang="en-US" dirty="0"/>
          </a:p>
          <a:p>
            <a:endParaRPr lang="en-US" dirty="0"/>
          </a:p>
          <a:p>
            <a:r>
              <a:rPr lang="en-US" dirty="0"/>
              <a:t>As health promoters, what is the long term motto that we live by?</a:t>
            </a:r>
          </a:p>
          <a:p>
            <a:pPr marL="0" indent="0">
              <a:buNone/>
            </a:pPr>
            <a:r>
              <a:rPr lang="en-US" dirty="0"/>
              <a:t>“Prevention is better than Cure”</a:t>
            </a:r>
          </a:p>
          <a:p>
            <a:endParaRPr lang="en-US" dirty="0"/>
          </a:p>
          <a:p>
            <a:r>
              <a:rPr lang="en-US" dirty="0"/>
              <a:t>What examples of preventive strategies have you seen/heard of in your life? </a:t>
            </a:r>
            <a:endParaRPr lang="en-AU" dirty="0"/>
          </a:p>
        </p:txBody>
      </p:sp>
    </p:spTree>
    <p:extLst>
      <p:ext uri="{BB962C8B-B14F-4D97-AF65-F5344CB8AC3E}">
        <p14:creationId xmlns:p14="http://schemas.microsoft.com/office/powerpoint/2010/main" val="4149591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 calcmode="lin" valueType="num">
                                      <p:cBhvr additive="base">
                                        <p:cTn id="2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 calcmode="lin" valueType="num">
                                      <p:cBhvr additive="base">
                                        <p:cTn id="3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rPr lang="en-US" dirty="0"/>
              <a:t>Levels of Prevention</a:t>
            </a:r>
            <a:endParaRPr lang="en-AU" dirty="0"/>
          </a:p>
        </p:txBody>
      </p:sp>
      <p:sp>
        <p:nvSpPr>
          <p:cNvPr id="3" name="Content Placeholder 2"/>
          <p:cNvSpPr>
            <a:spLocks noGrp="1"/>
          </p:cNvSpPr>
          <p:nvPr>
            <p:ph idx="1"/>
          </p:nvPr>
        </p:nvSpPr>
        <p:spPr>
          <a:xfrm>
            <a:off x="508000" y="2160590"/>
            <a:ext cx="3915323" cy="3701270"/>
          </a:xfrm>
        </p:spPr>
        <p:txBody>
          <a:bodyPr>
            <a:normAutofit/>
          </a:bodyPr>
          <a:lstStyle/>
          <a:p>
            <a:pPr>
              <a:lnSpc>
                <a:spcPct val="90000"/>
              </a:lnSpc>
            </a:pPr>
            <a:r>
              <a:rPr lang="en-US" sz="1400"/>
              <a:t>There are 3 levels of disease prevention that can be used to avoid, </a:t>
            </a:r>
            <a:r>
              <a:rPr lang="en-US" sz="1400" err="1"/>
              <a:t>minimise</a:t>
            </a:r>
            <a:r>
              <a:rPr lang="en-US" sz="1400"/>
              <a:t> and manage injury and disease:</a:t>
            </a:r>
          </a:p>
          <a:p>
            <a:pPr>
              <a:lnSpc>
                <a:spcPct val="90000"/>
              </a:lnSpc>
            </a:pPr>
            <a:endParaRPr lang="en-US" sz="1400"/>
          </a:p>
          <a:p>
            <a:pPr>
              <a:lnSpc>
                <a:spcPct val="90000"/>
              </a:lnSpc>
            </a:pPr>
            <a:r>
              <a:rPr lang="en-US" sz="1400"/>
              <a:t>Primary Prevention </a:t>
            </a:r>
          </a:p>
          <a:p>
            <a:pPr>
              <a:lnSpc>
                <a:spcPct val="90000"/>
              </a:lnSpc>
            </a:pPr>
            <a:endParaRPr lang="en-US" sz="1400"/>
          </a:p>
          <a:p>
            <a:pPr>
              <a:lnSpc>
                <a:spcPct val="90000"/>
              </a:lnSpc>
            </a:pPr>
            <a:r>
              <a:rPr lang="en-US" sz="1400"/>
              <a:t>Secondary Prevention</a:t>
            </a:r>
          </a:p>
          <a:p>
            <a:pPr>
              <a:lnSpc>
                <a:spcPct val="90000"/>
              </a:lnSpc>
            </a:pPr>
            <a:endParaRPr lang="en-US" sz="1400"/>
          </a:p>
          <a:p>
            <a:pPr>
              <a:lnSpc>
                <a:spcPct val="90000"/>
              </a:lnSpc>
            </a:pPr>
            <a:r>
              <a:rPr lang="en-US" sz="1400"/>
              <a:t>Tertiary Prevention</a:t>
            </a:r>
          </a:p>
          <a:p>
            <a:pPr>
              <a:lnSpc>
                <a:spcPct val="90000"/>
              </a:lnSpc>
            </a:pPr>
            <a:endParaRPr lang="en-US" sz="1400"/>
          </a:p>
          <a:p>
            <a:pPr>
              <a:lnSpc>
                <a:spcPct val="90000"/>
              </a:lnSpc>
            </a:pPr>
            <a:r>
              <a:rPr lang="en-US" sz="1400">
                <a:hlinkClick r:id="rId2"/>
              </a:rPr>
              <a:t>E</a:t>
            </a:r>
            <a:r>
              <a:rPr lang="en-US" sz="1400"/>
              <a:t>xplanation- 1:54 </a:t>
            </a:r>
            <a:r>
              <a:rPr lang="en-US" sz="1400">
                <a:hlinkClick r:id="rId2"/>
              </a:rPr>
              <a:t>https://www.youtube.com/watch?v=TlGe80Mi85U</a:t>
            </a:r>
            <a:r>
              <a:rPr lang="en-US" sz="1400"/>
              <a:t> </a:t>
            </a:r>
          </a:p>
        </p:txBody>
      </p:sp>
      <p:pic>
        <p:nvPicPr>
          <p:cNvPr id="5" name="Picture 4" descr="A close up of a sign&#10;&#10;Description automatically generated">
            <a:extLst>
              <a:ext uri="{FF2B5EF4-FFF2-40B4-BE49-F238E27FC236}">
                <a16:creationId xmlns:a16="http://schemas.microsoft.com/office/drawing/2014/main" id="{557D25E2-A063-46BD-84C1-C3B7987A24D6}"/>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860032" y="3140968"/>
            <a:ext cx="2359152" cy="1427286"/>
          </a:xfrm>
          <a:prstGeom prst="rect">
            <a:avLst/>
          </a:prstGeom>
        </p:spPr>
      </p:pic>
    </p:spTree>
    <p:extLst>
      <p:ext uri="{BB962C8B-B14F-4D97-AF65-F5344CB8AC3E}">
        <p14:creationId xmlns:p14="http://schemas.microsoft.com/office/powerpoint/2010/main" val="3079609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C34AB65-AA5D-42FA-B4BD-E16C666575F7}"/>
              </a:ext>
            </a:extLst>
          </p:cNvPr>
          <p:cNvPicPr>
            <a:picLocks noChangeAspect="1"/>
          </p:cNvPicPr>
          <p:nvPr/>
        </p:nvPicPr>
        <p:blipFill rotWithShape="1">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4867" r="15822" b="-1"/>
          <a:stretch/>
        </p:blipFill>
        <p:spPr>
          <a:xfrm>
            <a:off x="3202390" y="-1"/>
            <a:ext cx="5941610" cy="6858001"/>
          </a:xfrm>
          <a:custGeom>
            <a:avLst/>
            <a:gdLst>
              <a:gd name="connsiteX0" fmla="*/ 379987 w 7922146"/>
              <a:gd name="connsiteY0" fmla="*/ 0 h 6858001"/>
              <a:gd name="connsiteX1" fmla="*/ 5304971 w 7922146"/>
              <a:gd name="connsiteY1" fmla="*/ 0 h 6858001"/>
              <a:gd name="connsiteX2" fmla="*/ 7065281 w 7922146"/>
              <a:gd name="connsiteY2" fmla="*/ 0 h 6858001"/>
              <a:gd name="connsiteX3" fmla="*/ 7397540 w 7922146"/>
              <a:gd name="connsiteY3" fmla="*/ 0 h 6858001"/>
              <a:gd name="connsiteX4" fmla="*/ 7397540 w 7922146"/>
              <a:gd name="connsiteY4" fmla="*/ 1 h 6858001"/>
              <a:gd name="connsiteX5" fmla="*/ 7922146 w 7922146"/>
              <a:gd name="connsiteY5" fmla="*/ 1 h 6858001"/>
              <a:gd name="connsiteX6" fmla="*/ 7922146 w 7922146"/>
              <a:gd name="connsiteY6" fmla="*/ 6858001 h 6858001"/>
              <a:gd name="connsiteX7" fmla="*/ 7065281 w 7922146"/>
              <a:gd name="connsiteY7" fmla="*/ 6858001 h 6858001"/>
              <a:gd name="connsiteX8" fmla="*/ 7065281 w 7922146"/>
              <a:gd name="connsiteY8" fmla="*/ 6858000 h 6858001"/>
              <a:gd name="connsiteX9" fmla="*/ 5932989 w 7922146"/>
              <a:gd name="connsiteY9" fmla="*/ 6858000 h 6858001"/>
              <a:gd name="connsiteX10" fmla="*/ 5932989 w 7922146"/>
              <a:gd name="connsiteY10" fmla="*/ 6858001 h 6858001"/>
              <a:gd name="connsiteX11" fmla="*/ 27809 w 7922146"/>
              <a:gd name="connsiteY11" fmla="*/ 6858001 h 6858001"/>
              <a:gd name="connsiteX12" fmla="*/ 1803228 w 7922146"/>
              <a:gd name="connsiteY12" fmla="*/ 4521201 h 6858001"/>
              <a:gd name="connsiteX13" fmla="*/ 0 w 7922146"/>
              <a:gd name="connsiteY13" fmla="*/ 0 h 6858001"/>
              <a:gd name="connsiteX14" fmla="*/ 379987 w 7922146"/>
              <a:gd name="connsiteY14" fmla="*/ 0 h 6858001"/>
              <a:gd name="connsiteX15" fmla="*/ 0 w 7922146"/>
              <a:gd name="connsiteY15" fmla="*/ 4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p:cNvSpPr>
            <a:spLocks noGrp="1"/>
          </p:cNvSpPr>
          <p:nvPr>
            <p:ph type="title"/>
          </p:nvPr>
        </p:nvSpPr>
        <p:spPr>
          <a:xfrm>
            <a:off x="507999" y="609600"/>
            <a:ext cx="2888343" cy="1320800"/>
          </a:xfrm>
        </p:spPr>
        <p:txBody>
          <a:bodyPr>
            <a:normAutofit/>
          </a:bodyPr>
          <a:lstStyle/>
          <a:p>
            <a:r>
              <a:rPr lang="en-US" dirty="0"/>
              <a:t>Primary Prevention</a:t>
            </a:r>
            <a:endParaRPr lang="en-AU" dirty="0"/>
          </a:p>
        </p:txBody>
      </p:sp>
      <p:sp>
        <p:nvSpPr>
          <p:cNvPr id="3" name="Content Placeholder 2"/>
          <p:cNvSpPr>
            <a:spLocks noGrp="1"/>
          </p:cNvSpPr>
          <p:nvPr>
            <p:ph idx="1"/>
          </p:nvPr>
        </p:nvSpPr>
        <p:spPr>
          <a:xfrm>
            <a:off x="508000" y="2160589"/>
            <a:ext cx="2888342" cy="3880773"/>
          </a:xfrm>
        </p:spPr>
        <p:txBody>
          <a:bodyPr>
            <a:normAutofit/>
          </a:bodyPr>
          <a:lstStyle/>
          <a:p>
            <a:pPr>
              <a:lnSpc>
                <a:spcPct val="90000"/>
              </a:lnSpc>
            </a:pPr>
            <a:r>
              <a:rPr lang="en-US" sz="1100"/>
              <a:t>Aimed at the population as a whole and sets out to </a:t>
            </a:r>
            <a:r>
              <a:rPr lang="en-US" sz="1100" b="1"/>
              <a:t>prevent the disease before it occurs</a:t>
            </a:r>
            <a:r>
              <a:rPr lang="en-AU" sz="1100"/>
              <a:t>.</a:t>
            </a:r>
          </a:p>
          <a:p>
            <a:pPr>
              <a:lnSpc>
                <a:spcPct val="90000"/>
              </a:lnSpc>
            </a:pPr>
            <a:endParaRPr lang="en-US" sz="1100"/>
          </a:p>
          <a:p>
            <a:pPr>
              <a:lnSpc>
                <a:spcPct val="90000"/>
              </a:lnSpc>
            </a:pPr>
            <a:r>
              <a:rPr lang="en-US" sz="1100"/>
              <a:t>The most cost-effective level. Why?</a:t>
            </a:r>
          </a:p>
          <a:p>
            <a:pPr>
              <a:lnSpc>
                <a:spcPct val="90000"/>
              </a:lnSpc>
            </a:pPr>
            <a:endParaRPr lang="en-US" sz="1100"/>
          </a:p>
          <a:p>
            <a:pPr>
              <a:lnSpc>
                <a:spcPct val="90000"/>
              </a:lnSpc>
            </a:pPr>
            <a:r>
              <a:rPr lang="en-US" sz="1100"/>
              <a:t>It avoids diagnosis, detection, treatment and recovery-”prevention is better than cure”, this is the best (and earliest) possible case of prevention.</a:t>
            </a:r>
          </a:p>
          <a:p>
            <a:pPr>
              <a:lnSpc>
                <a:spcPct val="90000"/>
              </a:lnSpc>
            </a:pPr>
            <a:endParaRPr lang="en-US" sz="1100"/>
          </a:p>
          <a:p>
            <a:pPr>
              <a:lnSpc>
                <a:spcPct val="90000"/>
              </a:lnSpc>
            </a:pPr>
            <a:r>
              <a:rPr lang="en-US" sz="1100"/>
              <a:t>E.g. </a:t>
            </a:r>
            <a:r>
              <a:rPr lang="en-US" sz="1100" err="1"/>
              <a:t>Immunisation</a:t>
            </a:r>
            <a:r>
              <a:rPr lang="en-US" sz="1100"/>
              <a:t>, health education, </a:t>
            </a:r>
            <a:r>
              <a:rPr lang="en-US" sz="1100" err="1"/>
              <a:t>pasteurisation</a:t>
            </a:r>
            <a:r>
              <a:rPr lang="en-US" sz="1100"/>
              <a:t>, clean water, healthy eating.</a:t>
            </a:r>
          </a:p>
          <a:p>
            <a:pPr marL="0" indent="0">
              <a:lnSpc>
                <a:spcPct val="90000"/>
              </a:lnSpc>
              <a:buNone/>
            </a:pPr>
            <a:endParaRPr lang="en-US" sz="1100"/>
          </a:p>
        </p:txBody>
      </p:sp>
      <p:cxnSp>
        <p:nvCxnSpPr>
          <p:cNvPr id="16" name="Straight Connector 15">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8259" y="0"/>
            <a:ext cx="9144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0"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60202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DDCAD3C-5082-4BE6-A4E3-5110B2E6E71A}"/>
              </a:ext>
            </a:extLst>
          </p:cNvPr>
          <p:cNvPicPr>
            <a:picLocks noChangeAspect="1"/>
          </p:cNvPicPr>
          <p:nvPr/>
        </p:nvPicPr>
        <p:blipFill rotWithShape="1">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4867" r="15822" b="-1"/>
          <a:stretch/>
        </p:blipFill>
        <p:spPr>
          <a:xfrm>
            <a:off x="3202390" y="-1"/>
            <a:ext cx="5941610" cy="6858001"/>
          </a:xfrm>
          <a:custGeom>
            <a:avLst/>
            <a:gdLst>
              <a:gd name="connsiteX0" fmla="*/ 379987 w 7922146"/>
              <a:gd name="connsiteY0" fmla="*/ 0 h 6858001"/>
              <a:gd name="connsiteX1" fmla="*/ 5304971 w 7922146"/>
              <a:gd name="connsiteY1" fmla="*/ 0 h 6858001"/>
              <a:gd name="connsiteX2" fmla="*/ 7065281 w 7922146"/>
              <a:gd name="connsiteY2" fmla="*/ 0 h 6858001"/>
              <a:gd name="connsiteX3" fmla="*/ 7397540 w 7922146"/>
              <a:gd name="connsiteY3" fmla="*/ 0 h 6858001"/>
              <a:gd name="connsiteX4" fmla="*/ 7397540 w 7922146"/>
              <a:gd name="connsiteY4" fmla="*/ 1 h 6858001"/>
              <a:gd name="connsiteX5" fmla="*/ 7922146 w 7922146"/>
              <a:gd name="connsiteY5" fmla="*/ 1 h 6858001"/>
              <a:gd name="connsiteX6" fmla="*/ 7922146 w 7922146"/>
              <a:gd name="connsiteY6" fmla="*/ 6858001 h 6858001"/>
              <a:gd name="connsiteX7" fmla="*/ 7065281 w 7922146"/>
              <a:gd name="connsiteY7" fmla="*/ 6858001 h 6858001"/>
              <a:gd name="connsiteX8" fmla="*/ 7065281 w 7922146"/>
              <a:gd name="connsiteY8" fmla="*/ 6858000 h 6858001"/>
              <a:gd name="connsiteX9" fmla="*/ 5932989 w 7922146"/>
              <a:gd name="connsiteY9" fmla="*/ 6858000 h 6858001"/>
              <a:gd name="connsiteX10" fmla="*/ 5932989 w 7922146"/>
              <a:gd name="connsiteY10" fmla="*/ 6858001 h 6858001"/>
              <a:gd name="connsiteX11" fmla="*/ 27809 w 7922146"/>
              <a:gd name="connsiteY11" fmla="*/ 6858001 h 6858001"/>
              <a:gd name="connsiteX12" fmla="*/ 1803228 w 7922146"/>
              <a:gd name="connsiteY12" fmla="*/ 4521201 h 6858001"/>
              <a:gd name="connsiteX13" fmla="*/ 0 w 7922146"/>
              <a:gd name="connsiteY13" fmla="*/ 0 h 6858001"/>
              <a:gd name="connsiteX14" fmla="*/ 379987 w 7922146"/>
              <a:gd name="connsiteY14" fmla="*/ 0 h 6858001"/>
              <a:gd name="connsiteX15" fmla="*/ 0 w 7922146"/>
              <a:gd name="connsiteY15" fmla="*/ 4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p:cNvSpPr>
            <a:spLocks noGrp="1"/>
          </p:cNvSpPr>
          <p:nvPr>
            <p:ph type="title"/>
          </p:nvPr>
        </p:nvSpPr>
        <p:spPr>
          <a:xfrm>
            <a:off x="507999" y="609600"/>
            <a:ext cx="2888343" cy="1320800"/>
          </a:xfrm>
        </p:spPr>
        <p:txBody>
          <a:bodyPr>
            <a:normAutofit/>
          </a:bodyPr>
          <a:lstStyle/>
          <a:p>
            <a:r>
              <a:rPr lang="en-US" dirty="0"/>
              <a:t>Primary Prevention</a:t>
            </a:r>
            <a:endParaRPr lang="en-AU" dirty="0"/>
          </a:p>
        </p:txBody>
      </p:sp>
      <p:sp>
        <p:nvSpPr>
          <p:cNvPr id="3" name="Content Placeholder 2"/>
          <p:cNvSpPr>
            <a:spLocks noGrp="1"/>
          </p:cNvSpPr>
          <p:nvPr>
            <p:ph idx="1"/>
          </p:nvPr>
        </p:nvSpPr>
        <p:spPr>
          <a:xfrm>
            <a:off x="508000" y="2160589"/>
            <a:ext cx="2888342" cy="3880773"/>
          </a:xfrm>
        </p:spPr>
        <p:txBody>
          <a:bodyPr>
            <a:normAutofit/>
          </a:bodyPr>
          <a:lstStyle/>
          <a:p>
            <a:pPr>
              <a:lnSpc>
                <a:spcPct val="90000"/>
              </a:lnSpc>
            </a:pPr>
            <a:r>
              <a:rPr lang="en-US" dirty="0"/>
              <a:t>Aims to completely avoid all suffering, cost and burden of disease by intervening before any illness can occur.</a:t>
            </a:r>
            <a:endParaRPr lang="en-US"/>
          </a:p>
          <a:p>
            <a:pPr>
              <a:lnSpc>
                <a:spcPct val="90000"/>
              </a:lnSpc>
            </a:pPr>
            <a:endParaRPr lang="en-US"/>
          </a:p>
          <a:p>
            <a:pPr>
              <a:lnSpc>
                <a:spcPct val="90000"/>
              </a:lnSpc>
            </a:pPr>
            <a:r>
              <a:rPr lang="en-US" dirty="0"/>
              <a:t>Referred to as “upstream” prevention, as it leaps ahead and prevents the problem before it has actually occurred.</a:t>
            </a:r>
            <a:endParaRPr lang="en-AU"/>
          </a:p>
        </p:txBody>
      </p:sp>
      <p:cxnSp>
        <p:nvCxnSpPr>
          <p:cNvPr id="15" name="Straight Connector 14">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8259" y="0"/>
            <a:ext cx="9144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9"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82894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rPr lang="en-US" dirty="0"/>
              <a:t>Secondary Prevention</a:t>
            </a:r>
            <a:endParaRPr lang="en-AU" dirty="0"/>
          </a:p>
        </p:txBody>
      </p:sp>
      <p:sp>
        <p:nvSpPr>
          <p:cNvPr id="3" name="Content Placeholder 2"/>
          <p:cNvSpPr>
            <a:spLocks noGrp="1"/>
          </p:cNvSpPr>
          <p:nvPr>
            <p:ph idx="1"/>
          </p:nvPr>
        </p:nvSpPr>
        <p:spPr>
          <a:xfrm>
            <a:off x="508000" y="2160590"/>
            <a:ext cx="3915323" cy="3701270"/>
          </a:xfrm>
        </p:spPr>
        <p:txBody>
          <a:bodyPr>
            <a:normAutofit/>
          </a:bodyPr>
          <a:lstStyle/>
          <a:p>
            <a:pPr>
              <a:lnSpc>
                <a:spcPct val="90000"/>
              </a:lnSpc>
            </a:pPr>
            <a:r>
              <a:rPr lang="en-US" sz="1400"/>
              <a:t>Also referred to as early detection.</a:t>
            </a:r>
          </a:p>
          <a:p>
            <a:pPr>
              <a:lnSpc>
                <a:spcPct val="90000"/>
              </a:lnSpc>
            </a:pPr>
            <a:endParaRPr lang="en-US" sz="1400"/>
          </a:p>
          <a:p>
            <a:pPr>
              <a:lnSpc>
                <a:spcPct val="90000"/>
              </a:lnSpc>
            </a:pPr>
            <a:r>
              <a:rPr lang="en-US" sz="1400"/>
              <a:t>Locates symptoms at a very early stage. By finding the disease/illness at an early stage, it will generally be easier to treat.</a:t>
            </a:r>
          </a:p>
          <a:p>
            <a:pPr>
              <a:lnSpc>
                <a:spcPct val="90000"/>
              </a:lnSpc>
            </a:pPr>
            <a:endParaRPr lang="en-US" sz="1400"/>
          </a:p>
          <a:p>
            <a:pPr>
              <a:lnSpc>
                <a:spcPct val="90000"/>
              </a:lnSpc>
            </a:pPr>
            <a:r>
              <a:rPr lang="en-US" sz="1400"/>
              <a:t>The most obvious example of secondary prevention is </a:t>
            </a:r>
            <a:r>
              <a:rPr lang="en-US" sz="1400" b="1" u="sng"/>
              <a:t>screening. </a:t>
            </a:r>
          </a:p>
          <a:p>
            <a:pPr>
              <a:lnSpc>
                <a:spcPct val="90000"/>
              </a:lnSpc>
            </a:pPr>
            <a:endParaRPr lang="en-US" sz="1400"/>
          </a:p>
          <a:p>
            <a:pPr>
              <a:lnSpc>
                <a:spcPct val="90000"/>
              </a:lnSpc>
            </a:pPr>
            <a:r>
              <a:rPr lang="en-US" sz="1400"/>
              <a:t>Referred to as “midstream” prevention because it detects the problem as it is occurring, often before the patient has noticed it and before it gets too serious.</a:t>
            </a:r>
            <a:endParaRPr lang="en-AU" sz="1400"/>
          </a:p>
        </p:txBody>
      </p:sp>
      <p:pic>
        <p:nvPicPr>
          <p:cNvPr id="5" name="Picture 4" descr="A picture containing electronics&#10;&#10;Description automatically generated">
            <a:extLst>
              <a:ext uri="{FF2B5EF4-FFF2-40B4-BE49-F238E27FC236}">
                <a16:creationId xmlns:a16="http://schemas.microsoft.com/office/drawing/2014/main" id="{CF22CAAE-4104-4CE9-A085-6C8A395C51C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653791" y="2159000"/>
            <a:ext cx="2182694" cy="3702785"/>
          </a:xfrm>
          <a:prstGeom prst="rect">
            <a:avLst/>
          </a:prstGeom>
        </p:spPr>
      </p:pic>
    </p:spTree>
    <p:extLst>
      <p:ext uri="{BB962C8B-B14F-4D97-AF65-F5344CB8AC3E}">
        <p14:creationId xmlns:p14="http://schemas.microsoft.com/office/powerpoint/2010/main" val="237901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rPr lang="en-US" dirty="0"/>
              <a:t>Tertiary Prevention</a:t>
            </a:r>
            <a:endParaRPr lang="en-AU" dirty="0"/>
          </a:p>
        </p:txBody>
      </p:sp>
      <p:sp>
        <p:nvSpPr>
          <p:cNvPr id="3" name="Content Placeholder 2"/>
          <p:cNvSpPr>
            <a:spLocks noGrp="1"/>
          </p:cNvSpPr>
          <p:nvPr>
            <p:ph idx="1"/>
          </p:nvPr>
        </p:nvSpPr>
        <p:spPr>
          <a:xfrm>
            <a:off x="508000" y="2160590"/>
            <a:ext cx="3915323" cy="3701270"/>
          </a:xfrm>
        </p:spPr>
        <p:txBody>
          <a:bodyPr>
            <a:normAutofit/>
          </a:bodyPr>
          <a:lstStyle/>
          <a:p>
            <a:pPr>
              <a:lnSpc>
                <a:spcPct val="90000"/>
              </a:lnSpc>
            </a:pPr>
            <a:r>
              <a:rPr lang="en-US" sz="1300"/>
              <a:t>The final stage of prevention. When the other levels of prevention have not been able to stop the disease, tertiary prevention will step in to try and “fight” the disease.</a:t>
            </a:r>
          </a:p>
          <a:p>
            <a:pPr>
              <a:lnSpc>
                <a:spcPct val="90000"/>
              </a:lnSpc>
            </a:pPr>
            <a:endParaRPr lang="en-US" sz="1300"/>
          </a:p>
          <a:p>
            <a:pPr>
              <a:lnSpc>
                <a:spcPct val="90000"/>
              </a:lnSpc>
            </a:pPr>
            <a:r>
              <a:rPr lang="en-US" sz="1300"/>
              <a:t>Includes treatment, surgery, medication and recovery techniques.</a:t>
            </a:r>
          </a:p>
          <a:p>
            <a:pPr>
              <a:lnSpc>
                <a:spcPct val="90000"/>
              </a:lnSpc>
            </a:pPr>
            <a:endParaRPr lang="en-US" sz="1300"/>
          </a:p>
          <a:p>
            <a:pPr>
              <a:lnSpc>
                <a:spcPct val="90000"/>
              </a:lnSpc>
            </a:pPr>
            <a:r>
              <a:rPr lang="en-US" sz="1300"/>
              <a:t>Attempts will be made to </a:t>
            </a:r>
            <a:r>
              <a:rPr lang="en-US" sz="1300" err="1"/>
              <a:t>minimise</a:t>
            </a:r>
            <a:r>
              <a:rPr lang="en-US" sz="1300"/>
              <a:t> the negative impacts of the disease, restore function and prevent complications.</a:t>
            </a:r>
          </a:p>
          <a:p>
            <a:pPr>
              <a:lnSpc>
                <a:spcPct val="90000"/>
              </a:lnSpc>
            </a:pPr>
            <a:endParaRPr lang="en-US" sz="1300"/>
          </a:p>
          <a:p>
            <a:pPr>
              <a:lnSpc>
                <a:spcPct val="90000"/>
              </a:lnSpc>
            </a:pPr>
            <a:r>
              <a:rPr lang="en-US" sz="1300"/>
              <a:t>Referred to as “downstream” prevention as it occurs after the condition has taken hold of the body.</a:t>
            </a:r>
            <a:endParaRPr lang="en-AU" sz="1300"/>
          </a:p>
        </p:txBody>
      </p:sp>
      <p:pic>
        <p:nvPicPr>
          <p:cNvPr id="5" name="Picture 4">
            <a:extLst>
              <a:ext uri="{FF2B5EF4-FFF2-40B4-BE49-F238E27FC236}">
                <a16:creationId xmlns:a16="http://schemas.microsoft.com/office/drawing/2014/main" id="{630900CC-4020-4DB6-A6D8-93FC6DCE18F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565562" y="2159000"/>
            <a:ext cx="2359152" cy="2359152"/>
          </a:xfrm>
          <a:prstGeom prst="rect">
            <a:avLst/>
          </a:prstGeom>
        </p:spPr>
      </p:pic>
    </p:spTree>
    <p:extLst>
      <p:ext uri="{BB962C8B-B14F-4D97-AF65-F5344CB8AC3E}">
        <p14:creationId xmlns:p14="http://schemas.microsoft.com/office/powerpoint/2010/main" val="79946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19418" y="609600"/>
            <a:ext cx="3836082" cy="1320800"/>
          </a:xfrm>
        </p:spPr>
        <p:txBody>
          <a:bodyPr>
            <a:normAutofit/>
          </a:bodyPr>
          <a:lstStyle/>
          <a:p>
            <a:r>
              <a:rPr lang="en-US" dirty="0"/>
              <a:t>Lets look at an example:</a:t>
            </a:r>
            <a:endParaRPr lang="en-AU" dirty="0"/>
          </a:p>
        </p:txBody>
      </p:sp>
      <p:pic>
        <p:nvPicPr>
          <p:cNvPr id="10" name="Picture 9" descr="A close up of a hand&#10;&#10;Description automatically generated">
            <a:extLst>
              <a:ext uri="{FF2B5EF4-FFF2-40B4-BE49-F238E27FC236}">
                <a16:creationId xmlns:a16="http://schemas.microsoft.com/office/drawing/2014/main" id="{7B4E6D12-E65F-44B0-80FD-69807D55B3A7}"/>
              </a:ext>
            </a:extLst>
          </p:cNvPr>
          <p:cNvPicPr>
            <a:picLocks noChangeAspect="1"/>
          </p:cNvPicPr>
          <p:nvPr/>
        </p:nvPicPr>
        <p:blipFill rotWithShape="1">
          <a:blip r:embed="rId2" cstate="print">
            <a:alphaModFix/>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5175" r="17679" b="2"/>
          <a:stretch/>
        </p:blipFill>
        <p:spPr>
          <a:xfrm>
            <a:off x="-146653" y="4594284"/>
            <a:ext cx="2638407" cy="2282808"/>
          </a:xfrm>
          <a:custGeom>
            <a:avLst/>
            <a:gdLst>
              <a:gd name="connsiteX0" fmla="*/ 339471 w 3517876"/>
              <a:gd name="connsiteY0" fmla="*/ 0 h 2282818"/>
              <a:gd name="connsiteX1" fmla="*/ 3517876 w 3517876"/>
              <a:gd name="connsiteY1" fmla="*/ 0 h 2282818"/>
              <a:gd name="connsiteX2" fmla="*/ 3471247 w 3517876"/>
              <a:gd name="connsiteY2" fmla="*/ 312174 h 2282818"/>
              <a:gd name="connsiteX3" fmla="*/ 3471133 w 3517876"/>
              <a:gd name="connsiteY3" fmla="*/ 312174 h 2282818"/>
              <a:gd name="connsiteX4" fmla="*/ 3176778 w 3517876"/>
              <a:gd name="connsiteY4" fmla="*/ 2282818 h 2282818"/>
              <a:gd name="connsiteX5" fmla="*/ 0 w 3517876"/>
              <a:gd name="connsiteY5" fmla="*/ 2282818 h 2282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7876" h="2282818">
                <a:moveTo>
                  <a:pt x="339471" y="0"/>
                </a:moveTo>
                <a:lnTo>
                  <a:pt x="3517876" y="0"/>
                </a:lnTo>
                <a:lnTo>
                  <a:pt x="3471247" y="312174"/>
                </a:lnTo>
                <a:lnTo>
                  <a:pt x="3471133" y="312174"/>
                </a:lnTo>
                <a:lnTo>
                  <a:pt x="3176778" y="2282818"/>
                </a:lnTo>
                <a:lnTo>
                  <a:pt x="0" y="2282818"/>
                </a:lnTo>
                <a:close/>
              </a:path>
            </a:pathLst>
          </a:custGeom>
        </p:spPr>
      </p:pic>
      <p:pic>
        <p:nvPicPr>
          <p:cNvPr id="5" name="Picture 4" descr="A picture containing sky, outdoor, grass, tree&#10;&#10;Description automatically generated">
            <a:extLst>
              <a:ext uri="{FF2B5EF4-FFF2-40B4-BE49-F238E27FC236}">
                <a16:creationId xmlns:a16="http://schemas.microsoft.com/office/drawing/2014/main" id="{47AEABA7-F604-4357-8D2D-444751432300}"/>
              </a:ext>
            </a:extLst>
          </p:cNvPr>
          <p:cNvPicPr>
            <a:picLocks noChangeAspect="1"/>
          </p:cNvPicPr>
          <p:nvPr/>
        </p:nvPicPr>
        <p:blipFill rotWithShape="1">
          <a:blip r:embed="rId4" cstate="print">
            <a:alphaModFix/>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6287" r="16308" b="-1"/>
          <a:stretch/>
        </p:blipFill>
        <p:spPr>
          <a:xfrm>
            <a:off x="388524" y="19094"/>
            <a:ext cx="2636117" cy="2273270"/>
          </a:xfrm>
          <a:custGeom>
            <a:avLst/>
            <a:gdLst>
              <a:gd name="connsiteX0" fmla="*/ 338051 w 3514822"/>
              <a:gd name="connsiteY0" fmla="*/ 0 h 2273270"/>
              <a:gd name="connsiteX1" fmla="*/ 3514822 w 3514822"/>
              <a:gd name="connsiteY1" fmla="*/ 0 h 2273270"/>
              <a:gd name="connsiteX2" fmla="*/ 3175264 w 3514822"/>
              <a:gd name="connsiteY2" fmla="*/ 2273270 h 2273270"/>
              <a:gd name="connsiteX3" fmla="*/ 0 w 3514822"/>
              <a:gd name="connsiteY3" fmla="*/ 2273270 h 2273270"/>
            </a:gdLst>
            <a:ahLst/>
            <a:cxnLst>
              <a:cxn ang="0">
                <a:pos x="connsiteX0" y="connsiteY0"/>
              </a:cxn>
              <a:cxn ang="0">
                <a:pos x="connsiteX1" y="connsiteY1"/>
              </a:cxn>
              <a:cxn ang="0">
                <a:pos x="connsiteX2" y="connsiteY2"/>
              </a:cxn>
              <a:cxn ang="0">
                <a:pos x="connsiteX3" y="connsiteY3"/>
              </a:cxn>
            </a:cxnLst>
            <a:rect l="l" t="t" r="r" b="b"/>
            <a:pathLst>
              <a:path w="3514822" h="2273270">
                <a:moveTo>
                  <a:pt x="338051" y="0"/>
                </a:moveTo>
                <a:lnTo>
                  <a:pt x="3514822" y="0"/>
                </a:lnTo>
                <a:lnTo>
                  <a:pt x="3175264" y="2273270"/>
                </a:lnTo>
                <a:lnTo>
                  <a:pt x="0" y="2273270"/>
                </a:lnTo>
                <a:close/>
              </a:path>
            </a:pathLst>
          </a:custGeom>
        </p:spPr>
      </p:pic>
      <p:pic>
        <p:nvPicPr>
          <p:cNvPr id="8" name="Picture 7">
            <a:extLst>
              <a:ext uri="{FF2B5EF4-FFF2-40B4-BE49-F238E27FC236}">
                <a16:creationId xmlns:a16="http://schemas.microsoft.com/office/drawing/2014/main" id="{17AB083A-0773-4178-9445-C9F5C4C0D81F}"/>
              </a:ext>
            </a:extLst>
          </p:cNvPr>
          <p:cNvPicPr>
            <a:picLocks noChangeAspect="1"/>
          </p:cNvPicPr>
          <p:nvPr/>
        </p:nvPicPr>
        <p:blipFill rotWithShape="1">
          <a:blip r:embed="rId6">
            <a:alphaModFix/>
            <a:extLst>
              <a:ext uri="{28A0092B-C50C-407E-A947-70E740481C1C}">
                <a14:useLocalDpi xmlns:a14="http://schemas.microsoft.com/office/drawing/2010/main" val="0"/>
              </a:ext>
              <a:ext uri="{837473B0-CC2E-450A-ABE3-18F120FF3D39}">
                <a1611:picAttrSrcUrl xmlns:a1611="http://schemas.microsoft.com/office/drawing/2016/11/main" r:id="rId7"/>
              </a:ext>
            </a:extLst>
          </a:blip>
          <a:srcRect l="14214" r="24031" b="-3"/>
          <a:stretch/>
        </p:blipFill>
        <p:spPr>
          <a:xfrm>
            <a:off x="251520" y="2273272"/>
            <a:ext cx="2516671" cy="2292364"/>
          </a:xfrm>
          <a:custGeom>
            <a:avLst/>
            <a:gdLst>
              <a:gd name="connsiteX0" fmla="*/ 180299 w 3355563"/>
              <a:gd name="connsiteY0" fmla="*/ 0 h 2292364"/>
              <a:gd name="connsiteX1" fmla="*/ 3355563 w 3355563"/>
              <a:gd name="connsiteY1" fmla="*/ 0 h 2292364"/>
              <a:gd name="connsiteX2" fmla="*/ 3013153 w 3355563"/>
              <a:gd name="connsiteY2" fmla="*/ 2292364 h 2292364"/>
              <a:gd name="connsiteX3" fmla="*/ 0 w 3355563"/>
              <a:gd name="connsiteY3" fmla="*/ 2292364 h 2292364"/>
              <a:gd name="connsiteX4" fmla="*/ 0 w 3355563"/>
              <a:gd name="connsiteY4" fmla="*/ 1212444 h 2292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5563" h="2292364">
                <a:moveTo>
                  <a:pt x="180299" y="0"/>
                </a:moveTo>
                <a:lnTo>
                  <a:pt x="3355563" y="0"/>
                </a:lnTo>
                <a:lnTo>
                  <a:pt x="3013153" y="2292364"/>
                </a:lnTo>
                <a:lnTo>
                  <a:pt x="0" y="2292364"/>
                </a:lnTo>
                <a:lnTo>
                  <a:pt x="0" y="1212444"/>
                </a:lnTo>
                <a:close/>
              </a:path>
            </a:pathLst>
          </a:custGeom>
        </p:spPr>
      </p:pic>
      <p:sp>
        <p:nvSpPr>
          <p:cNvPr id="15" name="Isosceles Triangle 30">
            <a:extLst>
              <a:ext uri="{FF2B5EF4-FFF2-40B4-BE49-F238E27FC236}">
                <a16:creationId xmlns:a16="http://schemas.microsoft.com/office/drawing/2014/main" id="{FD076C4F-CB47-4A2D-95A1-9D5E3C2B76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7975" y="0"/>
            <a:ext cx="63194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7" name="Straight Connector 16">
            <a:extLst>
              <a:ext uri="{FF2B5EF4-FFF2-40B4-BE49-F238E27FC236}">
                <a16:creationId xmlns:a16="http://schemas.microsoft.com/office/drawing/2014/main" id="{EEAF915B-5344-46DC-8097-7DAF062774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2924" y="2282818"/>
            <a:ext cx="240456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0B738F4-B505-468D-996C-FEC3D1CA10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2022" y="4565636"/>
            <a:ext cx="240456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Isosceles Triangle 30">
            <a:extLst>
              <a:ext uri="{FF2B5EF4-FFF2-40B4-BE49-F238E27FC236}">
                <a16:creationId xmlns:a16="http://schemas.microsoft.com/office/drawing/2014/main" id="{6F953D60-C1AF-4BFA-9B22-BFE8F0BA1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727"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3119418" y="2160589"/>
            <a:ext cx="3836082" cy="3880773"/>
          </a:xfrm>
        </p:spPr>
        <p:txBody>
          <a:bodyPr>
            <a:normAutofit/>
          </a:bodyPr>
          <a:lstStyle/>
          <a:p>
            <a:pPr marL="0" indent="0">
              <a:buNone/>
            </a:pPr>
            <a:r>
              <a:rPr lang="en-US" dirty="0"/>
              <a:t>Skin Cancer…</a:t>
            </a:r>
          </a:p>
          <a:p>
            <a:pPr marL="0" indent="0">
              <a:buNone/>
            </a:pPr>
            <a:endParaRPr lang="en-US" dirty="0"/>
          </a:p>
          <a:p>
            <a:pPr marL="0" indent="0">
              <a:buNone/>
            </a:pPr>
            <a:r>
              <a:rPr lang="en-US" dirty="0"/>
              <a:t>PRIMARY: wearing sunscreen, hats, staying in shade</a:t>
            </a:r>
          </a:p>
          <a:p>
            <a:pPr marL="0" indent="0">
              <a:buNone/>
            </a:pPr>
            <a:r>
              <a:rPr lang="en-US" dirty="0"/>
              <a:t>SECONDARY: self examination and formal skin checks</a:t>
            </a:r>
          </a:p>
          <a:p>
            <a:pPr marL="0" indent="0">
              <a:buNone/>
            </a:pPr>
            <a:r>
              <a:rPr lang="en-US" dirty="0"/>
              <a:t>TERTIARY: getting a melanoma removed via surgery</a:t>
            </a:r>
            <a:endParaRPr lang="en-AU" dirty="0"/>
          </a:p>
        </p:txBody>
      </p:sp>
      <p:sp>
        <p:nvSpPr>
          <p:cNvPr id="6" name="TextBox 5">
            <a:extLst>
              <a:ext uri="{FF2B5EF4-FFF2-40B4-BE49-F238E27FC236}">
                <a16:creationId xmlns:a16="http://schemas.microsoft.com/office/drawing/2014/main" id="{5C31E38A-3806-496A-82D5-5AE12AB0C4D3}"/>
              </a:ext>
            </a:extLst>
          </p:cNvPr>
          <p:cNvSpPr txBox="1"/>
          <p:nvPr/>
        </p:nvSpPr>
        <p:spPr>
          <a:xfrm>
            <a:off x="6473076" y="6657945"/>
            <a:ext cx="2670924"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5" tooltip="https://www.flickr.com/photos/camknows/8374941523/">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8" tooltip="https://creativecommons.org/licenses/by-nc-sa/3.0/">
                  <a:extLst>
                    <a:ext uri="{A12FA001-AC4F-418D-AE19-62706E023703}">
                      <ahyp:hlinkClr xmlns:ahyp="http://schemas.microsoft.com/office/drawing/2018/hyperlinkcolor" val="tx"/>
                    </a:ext>
                  </a:extLst>
                </a:hlinkClick>
              </a:rPr>
              <a:t>CC BY-SA-NC</a:t>
            </a:r>
            <a:endParaRPr lang="en-AU" sz="700">
              <a:solidFill>
                <a:srgbClr val="FFFFFF"/>
              </a:solidFill>
            </a:endParaRPr>
          </a:p>
        </p:txBody>
      </p:sp>
    </p:spTree>
    <p:extLst>
      <p:ext uri="{BB962C8B-B14F-4D97-AF65-F5344CB8AC3E}">
        <p14:creationId xmlns:p14="http://schemas.microsoft.com/office/powerpoint/2010/main" val="27949208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rPr lang="en-US" dirty="0"/>
              <a:t>Diversity</a:t>
            </a:r>
            <a:endParaRPr lang="en-AU" dirty="0"/>
          </a:p>
        </p:txBody>
      </p:sp>
      <p:sp>
        <p:nvSpPr>
          <p:cNvPr id="3" name="Content Placeholder 2"/>
          <p:cNvSpPr>
            <a:spLocks noGrp="1"/>
          </p:cNvSpPr>
          <p:nvPr>
            <p:ph idx="1"/>
          </p:nvPr>
        </p:nvSpPr>
        <p:spPr>
          <a:xfrm>
            <a:off x="508000" y="2160589"/>
            <a:ext cx="2968012" cy="3880773"/>
          </a:xfrm>
        </p:spPr>
        <p:txBody>
          <a:bodyPr>
            <a:normAutofit/>
          </a:bodyPr>
          <a:lstStyle/>
          <a:p>
            <a:pPr>
              <a:lnSpc>
                <a:spcPct val="90000"/>
              </a:lnSpc>
            </a:pPr>
            <a:r>
              <a:rPr lang="en-US" sz="1500"/>
              <a:t>This is the “quality of being different”.</a:t>
            </a:r>
          </a:p>
          <a:p>
            <a:pPr>
              <a:lnSpc>
                <a:spcPct val="90000"/>
              </a:lnSpc>
            </a:pPr>
            <a:endParaRPr lang="en-US" sz="1500"/>
          </a:p>
          <a:p>
            <a:pPr>
              <a:lnSpc>
                <a:spcPct val="90000"/>
              </a:lnSpc>
            </a:pPr>
            <a:r>
              <a:rPr lang="en-US" sz="1500"/>
              <a:t>Can consist of differences in age, gender, culture, ethnicity and education.</a:t>
            </a:r>
          </a:p>
          <a:p>
            <a:pPr>
              <a:lnSpc>
                <a:spcPct val="90000"/>
              </a:lnSpc>
            </a:pPr>
            <a:endParaRPr lang="en-US" sz="1500"/>
          </a:p>
          <a:p>
            <a:pPr>
              <a:lnSpc>
                <a:spcPct val="90000"/>
              </a:lnSpc>
            </a:pPr>
            <a:r>
              <a:rPr lang="en-US" sz="1500"/>
              <a:t>Although community development may implement change, it is important that diversity is respected. All changes need to be equitable to all.</a:t>
            </a:r>
          </a:p>
        </p:txBody>
      </p:sp>
      <p:pic>
        <p:nvPicPr>
          <p:cNvPr id="5" name="Picture 4" descr="A picture containing photo, indoor&#10;&#10;Description automatically generated">
            <a:extLst>
              <a:ext uri="{FF2B5EF4-FFF2-40B4-BE49-F238E27FC236}">
                <a16:creationId xmlns:a16="http://schemas.microsoft.com/office/drawing/2014/main" id="{4FBB0AF9-0812-423C-890E-2D03D313D7EC}"/>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36031" b="-2"/>
          <a:stretch/>
        </p:blipFill>
        <p:spPr>
          <a:xfrm>
            <a:off x="4844348" y="1052736"/>
            <a:ext cx="4169272" cy="4888318"/>
          </a:xfrm>
          <a:prstGeom prst="rect">
            <a:avLst/>
          </a:prstGeom>
        </p:spPr>
      </p:pic>
      <p:sp>
        <p:nvSpPr>
          <p:cNvPr id="6" name="TextBox 5">
            <a:extLst>
              <a:ext uri="{FF2B5EF4-FFF2-40B4-BE49-F238E27FC236}">
                <a16:creationId xmlns:a16="http://schemas.microsoft.com/office/drawing/2014/main" id="{649D2000-B807-4200-8366-C05F7E116831}"/>
              </a:ext>
            </a:extLst>
          </p:cNvPr>
          <p:cNvSpPr txBox="1"/>
          <p:nvPr/>
        </p:nvSpPr>
        <p:spPr>
          <a:xfrm>
            <a:off x="5758825" y="5702531"/>
            <a:ext cx="3017846" cy="200055"/>
          </a:xfrm>
          <a:prstGeom prst="rect">
            <a:avLst/>
          </a:prstGeom>
          <a:solidFill>
            <a:srgbClr val="000000"/>
          </a:solidFill>
        </p:spPr>
        <p:txBody>
          <a:bodyPr wrap="square" rtlCol="0">
            <a:spAutoFit/>
          </a:bodyPr>
          <a:lstStyle/>
          <a:p>
            <a:pPr algn="r">
              <a:spcAft>
                <a:spcPts val="600"/>
              </a:spcAft>
            </a:pPr>
            <a:r>
              <a:rPr lang="en-AU" sz="700">
                <a:solidFill>
                  <a:srgbClr val="FFFFFF"/>
                </a:solidFill>
                <a:hlinkClick r:id="rId3" tooltip="http://www.slideshare.net/jagtianinikhil/what-diversity-means-to-me-2195233">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3.0/">
                  <a:extLst>
                    <a:ext uri="{A12FA001-AC4F-418D-AE19-62706E023703}">
                      <ahyp:hlinkClr xmlns:ahyp="http://schemas.microsoft.com/office/drawing/2018/hyperlinkcolor" val="tx"/>
                    </a:ext>
                  </a:extLst>
                </a:hlinkClick>
              </a:rPr>
              <a:t>CC BY</a:t>
            </a:r>
            <a:endParaRPr lang="en-AU" sz="700">
              <a:solidFill>
                <a:srgbClr val="FFFFFF"/>
              </a:solidFill>
            </a:endParaRPr>
          </a:p>
        </p:txBody>
      </p:sp>
    </p:spTree>
    <p:extLst>
      <p:ext uri="{BB962C8B-B14F-4D97-AF65-F5344CB8AC3E}">
        <p14:creationId xmlns:p14="http://schemas.microsoft.com/office/powerpoint/2010/main" val="1151291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65032"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599781" y="3681413"/>
            <a:ext cx="3572669"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93473" y="-8467"/>
            <a:ext cx="2255512"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947"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6616" y="3048000"/>
            <a:ext cx="2444750"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8241"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86115" y="3589867"/>
            <a:ext cx="1362870"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08000" y="609600"/>
            <a:ext cx="2882531" cy="5175624"/>
          </a:xfrm>
        </p:spPr>
        <p:txBody>
          <a:bodyPr anchor="ctr">
            <a:normAutofit/>
          </a:bodyPr>
          <a:lstStyle/>
          <a:p>
            <a:r>
              <a:rPr lang="en-US">
                <a:solidFill>
                  <a:schemeClr val="tx1">
                    <a:lumMod val="85000"/>
                    <a:lumOff val="15000"/>
                  </a:schemeClr>
                </a:solidFill>
              </a:rPr>
              <a:t>Activity</a:t>
            </a:r>
            <a:endParaRPr lang="en-AU">
              <a:solidFill>
                <a:schemeClr val="tx1">
                  <a:lumMod val="85000"/>
                  <a:lumOff val="15000"/>
                </a:schemeClr>
              </a:solidFill>
            </a:endParaRPr>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1615" y="-8467"/>
            <a:ext cx="5332385"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p:cNvSpPr>
            <a:spLocks noGrp="1"/>
          </p:cNvSpPr>
          <p:nvPr>
            <p:ph idx="1"/>
          </p:nvPr>
        </p:nvSpPr>
        <p:spPr>
          <a:xfrm>
            <a:off x="4587063" y="609601"/>
            <a:ext cx="4133472" cy="5175624"/>
          </a:xfrm>
        </p:spPr>
        <p:txBody>
          <a:bodyPr anchor="ctr">
            <a:normAutofit/>
          </a:bodyPr>
          <a:lstStyle/>
          <a:p>
            <a:pPr marL="0" indent="0">
              <a:lnSpc>
                <a:spcPct val="90000"/>
              </a:lnSpc>
              <a:buNone/>
            </a:pPr>
            <a:r>
              <a:rPr lang="en-US" sz="1100" dirty="0">
                <a:solidFill>
                  <a:srgbClr val="FFFFFF"/>
                </a:solidFill>
              </a:rPr>
              <a:t>1) Class debate. Topic “should childhood </a:t>
            </a:r>
            <a:r>
              <a:rPr lang="en-US" sz="1100" dirty="0" err="1">
                <a:solidFill>
                  <a:srgbClr val="FFFFFF"/>
                </a:solidFill>
              </a:rPr>
              <a:t>immunisation</a:t>
            </a:r>
            <a:r>
              <a:rPr lang="en-US" sz="1100" dirty="0">
                <a:solidFill>
                  <a:srgbClr val="FFFFFF"/>
                </a:solidFill>
              </a:rPr>
              <a:t> be compulsory”.</a:t>
            </a:r>
          </a:p>
          <a:p>
            <a:pPr marL="0" indent="0">
              <a:lnSpc>
                <a:spcPct val="90000"/>
              </a:lnSpc>
              <a:buNone/>
            </a:pPr>
            <a:endParaRPr lang="en-US" sz="1100" dirty="0">
              <a:solidFill>
                <a:srgbClr val="FFFFFF"/>
              </a:solidFill>
            </a:endParaRPr>
          </a:p>
          <a:p>
            <a:pPr marL="0" indent="0">
              <a:lnSpc>
                <a:spcPct val="90000"/>
              </a:lnSpc>
              <a:buNone/>
            </a:pPr>
            <a:r>
              <a:rPr lang="en-US" sz="1100" dirty="0">
                <a:solidFill>
                  <a:srgbClr val="FFFFFF"/>
                </a:solidFill>
              </a:rPr>
              <a:t>2) Explain how a vaccine improves the immunity of an individual.</a:t>
            </a:r>
          </a:p>
          <a:p>
            <a:pPr marL="0" indent="0">
              <a:lnSpc>
                <a:spcPct val="90000"/>
              </a:lnSpc>
              <a:buNone/>
            </a:pPr>
            <a:endParaRPr lang="en-US" sz="1100" dirty="0">
              <a:solidFill>
                <a:srgbClr val="FFFFFF"/>
              </a:solidFill>
            </a:endParaRPr>
          </a:p>
          <a:p>
            <a:pPr marL="0" indent="0">
              <a:lnSpc>
                <a:spcPct val="90000"/>
              </a:lnSpc>
              <a:buNone/>
            </a:pPr>
            <a:r>
              <a:rPr lang="en-US" sz="1100" dirty="0">
                <a:solidFill>
                  <a:srgbClr val="FFFFFF"/>
                </a:solidFill>
              </a:rPr>
              <a:t>3) What three factors must be in place for screening to work? Why?</a:t>
            </a:r>
          </a:p>
          <a:p>
            <a:pPr marL="0" indent="0">
              <a:lnSpc>
                <a:spcPct val="90000"/>
              </a:lnSpc>
              <a:buNone/>
            </a:pPr>
            <a:endParaRPr lang="en-US" sz="1100" dirty="0">
              <a:solidFill>
                <a:srgbClr val="FFFFFF"/>
              </a:solidFill>
            </a:endParaRPr>
          </a:p>
          <a:p>
            <a:pPr marL="0" indent="0">
              <a:lnSpc>
                <a:spcPct val="90000"/>
              </a:lnSpc>
              <a:buNone/>
            </a:pPr>
            <a:r>
              <a:rPr lang="en-US" sz="1100" dirty="0">
                <a:solidFill>
                  <a:srgbClr val="FFFFFF"/>
                </a:solidFill>
              </a:rPr>
              <a:t>4) Use a disease/condition from </a:t>
            </a:r>
            <a:r>
              <a:rPr lang="en-US" sz="1100" dirty="0" err="1">
                <a:solidFill>
                  <a:srgbClr val="FFFFFF"/>
                </a:solidFill>
              </a:rPr>
              <a:t>epdimiology</a:t>
            </a:r>
            <a:r>
              <a:rPr lang="en-US" sz="1100" dirty="0">
                <a:solidFill>
                  <a:srgbClr val="FFFFFF"/>
                </a:solidFill>
              </a:rPr>
              <a:t> topic and create a case study person. From birth to death create a response that shows how they might fit in with </a:t>
            </a:r>
          </a:p>
          <a:p>
            <a:pPr marL="0" indent="0">
              <a:lnSpc>
                <a:spcPct val="90000"/>
              </a:lnSpc>
              <a:buNone/>
            </a:pPr>
            <a:r>
              <a:rPr lang="en-US" sz="1100" dirty="0">
                <a:solidFill>
                  <a:srgbClr val="FFFFFF"/>
                </a:solidFill>
              </a:rPr>
              <a:t>	- </a:t>
            </a:r>
            <a:r>
              <a:rPr lang="en-US" sz="1100" dirty="0" err="1">
                <a:solidFill>
                  <a:srgbClr val="FFFFFF"/>
                </a:solidFill>
              </a:rPr>
              <a:t>Immunisation</a:t>
            </a:r>
            <a:endParaRPr lang="en-US" sz="1100" dirty="0">
              <a:solidFill>
                <a:srgbClr val="FFFFFF"/>
              </a:solidFill>
            </a:endParaRPr>
          </a:p>
          <a:p>
            <a:pPr marL="0" indent="0">
              <a:lnSpc>
                <a:spcPct val="90000"/>
              </a:lnSpc>
              <a:buNone/>
            </a:pPr>
            <a:r>
              <a:rPr lang="en-US" sz="1100" dirty="0">
                <a:solidFill>
                  <a:srgbClr val="FFFFFF"/>
                </a:solidFill>
              </a:rPr>
              <a:t>	- Screening</a:t>
            </a:r>
          </a:p>
          <a:p>
            <a:pPr marL="0" indent="0">
              <a:lnSpc>
                <a:spcPct val="90000"/>
              </a:lnSpc>
              <a:buNone/>
            </a:pPr>
            <a:r>
              <a:rPr lang="en-US" sz="1100" dirty="0">
                <a:solidFill>
                  <a:srgbClr val="FFFFFF"/>
                </a:solidFill>
              </a:rPr>
              <a:t>	- Health Education </a:t>
            </a:r>
          </a:p>
          <a:p>
            <a:pPr marL="0" indent="0">
              <a:lnSpc>
                <a:spcPct val="90000"/>
              </a:lnSpc>
              <a:buNone/>
            </a:pPr>
            <a:r>
              <a:rPr lang="en-US" sz="1100" dirty="0">
                <a:solidFill>
                  <a:srgbClr val="FFFFFF"/>
                </a:solidFill>
              </a:rPr>
              <a:t>	- </a:t>
            </a:r>
            <a:r>
              <a:rPr lang="en-US" sz="1100" dirty="0" err="1">
                <a:solidFill>
                  <a:srgbClr val="FFFFFF"/>
                </a:solidFill>
              </a:rPr>
              <a:t>Pri</a:t>
            </a:r>
            <a:r>
              <a:rPr lang="en-US" sz="1100" dirty="0">
                <a:solidFill>
                  <a:srgbClr val="FFFFFF"/>
                </a:solidFill>
              </a:rPr>
              <a:t>, Sec, Ter prevention</a:t>
            </a:r>
          </a:p>
          <a:p>
            <a:pPr marL="0" indent="0">
              <a:lnSpc>
                <a:spcPct val="90000"/>
              </a:lnSpc>
              <a:buNone/>
            </a:pPr>
            <a:endParaRPr lang="en-US" sz="1100" dirty="0">
              <a:solidFill>
                <a:srgbClr val="FFFFFF"/>
              </a:solidFill>
            </a:endParaRPr>
          </a:p>
          <a:p>
            <a:pPr marL="0" indent="0">
              <a:lnSpc>
                <a:spcPct val="90000"/>
              </a:lnSpc>
              <a:buNone/>
            </a:pPr>
            <a:r>
              <a:rPr lang="en-US" sz="1100" dirty="0">
                <a:solidFill>
                  <a:srgbClr val="FFFFFF"/>
                </a:solidFill>
              </a:rPr>
              <a:t>4) Create a table that includes the 3 levels of Prevention, with a definition for each and an EXAMPLE. (other than skin cancer)</a:t>
            </a:r>
          </a:p>
        </p:txBody>
      </p:sp>
    </p:spTree>
    <p:extLst>
      <p:ext uri="{BB962C8B-B14F-4D97-AF65-F5344CB8AC3E}">
        <p14:creationId xmlns:p14="http://schemas.microsoft.com/office/powerpoint/2010/main" val="251455749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 calcmode="lin" valueType="num">
                                      <p:cBhvr additive="base">
                                        <p:cTn id="2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 calcmode="lin" valueType="num">
                                      <p:cBhvr additive="base">
                                        <p:cTn id="3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 calcmode="lin" valueType="num">
                                      <p:cBhvr additive="base">
                                        <p:cTn id="37"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 calcmode="lin" valueType="num">
                                      <p:cBhvr additive="base">
                                        <p:cTn id="43"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 calcmode="lin" valueType="num">
                                      <p:cBhvr additive="base">
                                        <p:cTn id="49"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anim calcmode="lin" valueType="num">
                                      <p:cBhvr additive="base">
                                        <p:cTn id="5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4B124-8FFE-4E8B-BBAE-0A2673A12F56}"/>
              </a:ext>
            </a:extLst>
          </p:cNvPr>
          <p:cNvSpPr>
            <a:spLocks noGrp="1"/>
          </p:cNvSpPr>
          <p:nvPr>
            <p:ph type="title"/>
          </p:nvPr>
        </p:nvSpPr>
        <p:spPr/>
        <p:txBody>
          <a:bodyPr/>
          <a:lstStyle/>
          <a:p>
            <a:r>
              <a:rPr lang="en-US" dirty="0"/>
              <a:t>Syllabus link </a:t>
            </a:r>
            <a:endParaRPr lang="en-AU" dirty="0"/>
          </a:p>
        </p:txBody>
      </p:sp>
      <p:sp>
        <p:nvSpPr>
          <p:cNvPr id="5" name="Content Placeholder 4">
            <a:extLst>
              <a:ext uri="{FF2B5EF4-FFF2-40B4-BE49-F238E27FC236}">
                <a16:creationId xmlns:a16="http://schemas.microsoft.com/office/drawing/2014/main" id="{9B016787-D58C-4CA5-BE45-C492B58B4A8C}"/>
              </a:ext>
            </a:extLst>
          </p:cNvPr>
          <p:cNvSpPr>
            <a:spLocks noGrp="1"/>
          </p:cNvSpPr>
          <p:nvPr>
            <p:ph idx="1"/>
          </p:nvPr>
        </p:nvSpPr>
        <p:spPr/>
        <p:txBody>
          <a:bodyPr/>
          <a:lstStyle/>
          <a:p>
            <a:endParaRPr lang="en-AU"/>
          </a:p>
        </p:txBody>
      </p:sp>
      <p:pic>
        <p:nvPicPr>
          <p:cNvPr id="6" name="Picture 5">
            <a:extLst>
              <a:ext uri="{FF2B5EF4-FFF2-40B4-BE49-F238E27FC236}">
                <a16:creationId xmlns:a16="http://schemas.microsoft.com/office/drawing/2014/main" id="{BC6A3DDF-5F57-4581-A9F1-DE650E0CC9FA}"/>
              </a:ext>
            </a:extLst>
          </p:cNvPr>
          <p:cNvPicPr>
            <a:picLocks noChangeAspect="1"/>
          </p:cNvPicPr>
          <p:nvPr/>
        </p:nvPicPr>
        <p:blipFill>
          <a:blip r:embed="rId2"/>
          <a:stretch>
            <a:fillRect/>
          </a:stretch>
        </p:blipFill>
        <p:spPr>
          <a:xfrm>
            <a:off x="186163" y="1772816"/>
            <a:ext cx="8771674" cy="1882772"/>
          </a:xfrm>
          <a:prstGeom prst="rect">
            <a:avLst/>
          </a:prstGeom>
        </p:spPr>
      </p:pic>
    </p:spTree>
    <p:extLst>
      <p:ext uri="{BB962C8B-B14F-4D97-AF65-F5344CB8AC3E}">
        <p14:creationId xmlns:p14="http://schemas.microsoft.com/office/powerpoint/2010/main" val="3028184615"/>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Sources</a:t>
            </a:r>
            <a:endParaRPr lang="en-AU" dirty="0"/>
          </a:p>
        </p:txBody>
      </p:sp>
      <p:sp>
        <p:nvSpPr>
          <p:cNvPr id="3" name="Content Placeholder 2"/>
          <p:cNvSpPr>
            <a:spLocks noGrp="1"/>
          </p:cNvSpPr>
          <p:nvPr>
            <p:ph idx="1"/>
          </p:nvPr>
        </p:nvSpPr>
        <p:spPr/>
        <p:txBody>
          <a:bodyPr>
            <a:normAutofit/>
          </a:bodyPr>
          <a:lstStyle/>
          <a:p>
            <a:pPr marL="0" indent="0">
              <a:buNone/>
            </a:pPr>
            <a:r>
              <a:rPr lang="en-US" dirty="0"/>
              <a:t>Lockhart, E. (2010). </a:t>
            </a:r>
            <a:r>
              <a:rPr lang="en-US" i="1" dirty="0"/>
              <a:t>Health Studies Stage 2A-b. </a:t>
            </a:r>
            <a:r>
              <a:rPr lang="en-US" dirty="0" err="1"/>
              <a:t>Madeley</a:t>
            </a:r>
            <a:r>
              <a:rPr lang="en-US" dirty="0"/>
              <a:t>: Print Publishing.</a:t>
            </a:r>
          </a:p>
          <a:p>
            <a:pPr marL="0" indent="0">
              <a:buNone/>
            </a:pPr>
            <a:endParaRPr lang="en-US" dirty="0"/>
          </a:p>
          <a:p>
            <a:pPr marL="0" indent="0">
              <a:buNone/>
            </a:pPr>
            <a:endParaRPr lang="en-AU" dirty="0"/>
          </a:p>
        </p:txBody>
      </p:sp>
    </p:spTree>
    <p:extLst>
      <p:ext uri="{BB962C8B-B14F-4D97-AF65-F5344CB8AC3E}">
        <p14:creationId xmlns:p14="http://schemas.microsoft.com/office/powerpoint/2010/main" val="2617838137"/>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National Strategic Framework for Chronic Conditions </a:t>
            </a:r>
            <a:endParaRPr lang="en-AU" dirty="0"/>
          </a:p>
        </p:txBody>
      </p:sp>
      <p:sp>
        <p:nvSpPr>
          <p:cNvPr id="3" name="Content Placeholder 2"/>
          <p:cNvSpPr>
            <a:spLocks noGrp="1"/>
          </p:cNvSpPr>
          <p:nvPr>
            <p:ph idx="1"/>
          </p:nvPr>
        </p:nvSpPr>
        <p:spPr/>
        <p:txBody>
          <a:bodyPr/>
          <a:lstStyle/>
          <a:p>
            <a:endParaRPr lang="en-AU"/>
          </a:p>
        </p:txBody>
      </p:sp>
    </p:spTree>
    <p:extLst>
      <p:ext uri="{BB962C8B-B14F-4D97-AF65-F5344CB8AC3E}">
        <p14:creationId xmlns:p14="http://schemas.microsoft.com/office/powerpoint/2010/main" val="2699313060"/>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4B124-8FFE-4E8B-BBAE-0A2673A12F56}"/>
              </a:ext>
            </a:extLst>
          </p:cNvPr>
          <p:cNvSpPr>
            <a:spLocks noGrp="1"/>
          </p:cNvSpPr>
          <p:nvPr>
            <p:ph type="title"/>
          </p:nvPr>
        </p:nvSpPr>
        <p:spPr/>
        <p:txBody>
          <a:bodyPr/>
          <a:lstStyle/>
          <a:p>
            <a:r>
              <a:rPr lang="en-US" dirty="0"/>
              <a:t>Syllabus link </a:t>
            </a:r>
            <a:endParaRPr lang="en-AU" dirty="0"/>
          </a:p>
        </p:txBody>
      </p:sp>
      <p:pic>
        <p:nvPicPr>
          <p:cNvPr id="3" name="Picture 2">
            <a:extLst>
              <a:ext uri="{FF2B5EF4-FFF2-40B4-BE49-F238E27FC236}">
                <a16:creationId xmlns:a16="http://schemas.microsoft.com/office/drawing/2014/main" id="{2B7BC472-17A1-4B44-8789-03BCA02121B8}"/>
              </a:ext>
            </a:extLst>
          </p:cNvPr>
          <p:cNvPicPr>
            <a:picLocks noChangeAspect="1"/>
          </p:cNvPicPr>
          <p:nvPr/>
        </p:nvPicPr>
        <p:blipFill>
          <a:blip r:embed="rId2"/>
          <a:stretch>
            <a:fillRect/>
          </a:stretch>
        </p:blipFill>
        <p:spPr>
          <a:xfrm>
            <a:off x="827584" y="2204864"/>
            <a:ext cx="7712210" cy="771221"/>
          </a:xfrm>
          <a:prstGeom prst="rect">
            <a:avLst/>
          </a:prstGeom>
        </p:spPr>
      </p:pic>
    </p:spTree>
    <p:extLst>
      <p:ext uri="{BB962C8B-B14F-4D97-AF65-F5344CB8AC3E}">
        <p14:creationId xmlns:p14="http://schemas.microsoft.com/office/powerpoint/2010/main" val="2400030113"/>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Brainstorm:</a:t>
            </a:r>
            <a:endParaRPr lang="en-AU" dirty="0"/>
          </a:p>
        </p:txBody>
      </p:sp>
      <p:sp>
        <p:nvSpPr>
          <p:cNvPr id="3" name="Content Placeholder 2"/>
          <p:cNvSpPr>
            <a:spLocks noGrp="1"/>
          </p:cNvSpPr>
          <p:nvPr>
            <p:ph idx="1"/>
          </p:nvPr>
        </p:nvSpPr>
        <p:spPr/>
        <p:txBody>
          <a:bodyPr/>
          <a:lstStyle/>
          <a:p>
            <a:r>
              <a:rPr lang="en-US" dirty="0"/>
              <a:t>What do you consider to be the biggest health issues in Australia?</a:t>
            </a:r>
            <a:endParaRPr lang="en-AU" dirty="0"/>
          </a:p>
        </p:txBody>
      </p:sp>
    </p:spTree>
    <p:extLst>
      <p:ext uri="{BB962C8B-B14F-4D97-AF65-F5344CB8AC3E}">
        <p14:creationId xmlns:p14="http://schemas.microsoft.com/office/powerpoint/2010/main" val="393608718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1286-A2F1-4729-B55C-AD3EB935309E}"/>
              </a:ext>
            </a:extLst>
          </p:cNvPr>
          <p:cNvSpPr>
            <a:spLocks noGrp="1"/>
          </p:cNvSpPr>
          <p:nvPr>
            <p:ph type="title"/>
          </p:nvPr>
        </p:nvSpPr>
        <p:spPr/>
        <p:txBody>
          <a:bodyPr>
            <a:normAutofit fontScale="90000"/>
          </a:bodyPr>
          <a:lstStyle/>
          <a:p>
            <a:r>
              <a:rPr lang="en-AU" dirty="0"/>
              <a:t>Purpose of the National Strategic Framework for Chronic</a:t>
            </a:r>
            <a:br>
              <a:rPr lang="en-AU" dirty="0"/>
            </a:br>
            <a:r>
              <a:rPr lang="en-AU" dirty="0"/>
              <a:t>Conditions </a:t>
            </a:r>
            <a:br>
              <a:rPr lang="en-AU" dirty="0"/>
            </a:br>
            <a:endParaRPr lang="en-AU" dirty="0"/>
          </a:p>
        </p:txBody>
      </p:sp>
      <p:sp>
        <p:nvSpPr>
          <p:cNvPr id="3" name="Content Placeholder 2">
            <a:extLst>
              <a:ext uri="{FF2B5EF4-FFF2-40B4-BE49-F238E27FC236}">
                <a16:creationId xmlns:a16="http://schemas.microsoft.com/office/drawing/2014/main" id="{E85BDFB2-5367-4A72-8BE0-3C55C4D54B19}"/>
              </a:ext>
            </a:extLst>
          </p:cNvPr>
          <p:cNvSpPr>
            <a:spLocks noGrp="1"/>
          </p:cNvSpPr>
          <p:nvPr>
            <p:ph idx="1"/>
          </p:nvPr>
        </p:nvSpPr>
        <p:spPr/>
        <p:txBody>
          <a:bodyPr/>
          <a:lstStyle/>
          <a:p>
            <a:r>
              <a:rPr lang="en-US" b="1" dirty="0">
                <a:solidFill>
                  <a:srgbClr val="7030A0"/>
                </a:solidFill>
              </a:rPr>
              <a:t>Syllabus content</a:t>
            </a:r>
          </a:p>
          <a:p>
            <a:pPr lvl="1"/>
            <a:r>
              <a:rPr lang="en-US" b="1" dirty="0">
                <a:solidFill>
                  <a:srgbClr val="7030A0"/>
                </a:solidFill>
              </a:rPr>
              <a:t>HOLISTIC HEALTH</a:t>
            </a:r>
          </a:p>
          <a:p>
            <a:pPr lvl="2"/>
            <a:r>
              <a:rPr lang="en-AU" b="1" dirty="0">
                <a:solidFill>
                  <a:srgbClr val="7030A0"/>
                </a:solidFill>
              </a:rPr>
              <a:t>Purpose of the National Strategic Framework for Chronic Conditions</a:t>
            </a:r>
          </a:p>
          <a:p>
            <a:pPr lvl="2"/>
            <a:endParaRPr lang="en-US" b="1" dirty="0">
              <a:solidFill>
                <a:srgbClr val="7030A0"/>
              </a:solidFill>
            </a:endParaRPr>
          </a:p>
          <a:p>
            <a:pPr lvl="2"/>
            <a:endParaRPr lang="en-US" b="1" dirty="0">
              <a:solidFill>
                <a:srgbClr val="7030A0"/>
              </a:solidFill>
            </a:endParaRPr>
          </a:p>
          <a:p>
            <a:pPr lvl="2"/>
            <a:r>
              <a:rPr lang="en-AU" b="1" dirty="0">
                <a:solidFill>
                  <a:srgbClr val="7030A0"/>
                </a:solidFill>
                <a:hlinkClick r:id="rId2"/>
              </a:rPr>
              <a:t>https://www.youtube.com/watch?v=WZKAKQ5RwbM</a:t>
            </a:r>
            <a:r>
              <a:rPr lang="en-AU" b="1" dirty="0">
                <a:solidFill>
                  <a:srgbClr val="7030A0"/>
                </a:solidFill>
              </a:rPr>
              <a:t> Explanation 5 mins</a:t>
            </a:r>
          </a:p>
        </p:txBody>
      </p:sp>
    </p:spTree>
    <p:extLst>
      <p:ext uri="{BB962C8B-B14F-4D97-AF65-F5344CB8AC3E}">
        <p14:creationId xmlns:p14="http://schemas.microsoft.com/office/powerpoint/2010/main" val="138461328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EAAF6-087A-4B05-8608-1D7258B16741}"/>
              </a:ext>
            </a:extLst>
          </p:cNvPr>
          <p:cNvSpPr>
            <a:spLocks noGrp="1"/>
          </p:cNvSpPr>
          <p:nvPr>
            <p:ph type="title"/>
          </p:nvPr>
        </p:nvSpPr>
        <p:spPr/>
        <p:txBody>
          <a:bodyPr>
            <a:normAutofit fontScale="90000"/>
          </a:bodyPr>
          <a:lstStyle/>
          <a:p>
            <a:r>
              <a:rPr lang="en-AU" dirty="0"/>
              <a:t>National Strategic Framework for Chronic Conditions (NFCC)</a:t>
            </a:r>
            <a:br>
              <a:rPr lang="en-AU" dirty="0"/>
            </a:br>
            <a:endParaRPr lang="en-AU" dirty="0"/>
          </a:p>
        </p:txBody>
      </p:sp>
      <p:sp>
        <p:nvSpPr>
          <p:cNvPr id="3" name="Content Placeholder 2">
            <a:extLst>
              <a:ext uri="{FF2B5EF4-FFF2-40B4-BE49-F238E27FC236}">
                <a16:creationId xmlns:a16="http://schemas.microsoft.com/office/drawing/2014/main" id="{E9E82E33-0C01-4AAD-82A1-8F6F10A680B8}"/>
              </a:ext>
            </a:extLst>
          </p:cNvPr>
          <p:cNvSpPr>
            <a:spLocks noGrp="1"/>
          </p:cNvSpPr>
          <p:nvPr>
            <p:ph idx="1"/>
          </p:nvPr>
        </p:nvSpPr>
        <p:spPr/>
        <p:txBody>
          <a:bodyPr/>
          <a:lstStyle/>
          <a:p>
            <a:r>
              <a:rPr lang="en-AU" dirty="0"/>
              <a:t>The National Strategic Framework for Chronic</a:t>
            </a:r>
            <a:br>
              <a:rPr lang="en-AU" dirty="0"/>
            </a:br>
            <a:r>
              <a:rPr lang="en-AU" dirty="0"/>
              <a:t>Conditions is the overarching policy document for</a:t>
            </a:r>
            <a:br>
              <a:rPr lang="en-AU" dirty="0"/>
            </a:br>
            <a:r>
              <a:rPr lang="en-AU" dirty="0"/>
              <a:t>chronic conditions that sets the direction for the</a:t>
            </a:r>
            <a:br>
              <a:rPr lang="en-AU" dirty="0"/>
            </a:br>
            <a:r>
              <a:rPr lang="en-AU" dirty="0"/>
              <a:t>Australian Department of Health to achieve its</a:t>
            </a:r>
            <a:br>
              <a:rPr lang="en-AU" dirty="0"/>
            </a:br>
            <a:r>
              <a:rPr lang="en-AU" dirty="0"/>
              <a:t>Vision that “all Australians live healthier lives</a:t>
            </a:r>
            <a:br>
              <a:rPr lang="en-AU" dirty="0"/>
            </a:br>
            <a:r>
              <a:rPr lang="en-AU" dirty="0"/>
              <a:t>through effective prevention and management of</a:t>
            </a:r>
            <a:br>
              <a:rPr lang="en-AU" dirty="0"/>
            </a:br>
            <a:r>
              <a:rPr lang="en-AU" dirty="0"/>
              <a:t>chronic conditions.” It is a federal government</a:t>
            </a:r>
            <a:br>
              <a:rPr lang="en-AU" dirty="0"/>
            </a:br>
            <a:r>
              <a:rPr lang="en-AU" dirty="0"/>
              <a:t>initiative </a:t>
            </a:r>
            <a:br>
              <a:rPr lang="en-AU" dirty="0"/>
            </a:br>
            <a:endParaRPr lang="en-AU" dirty="0"/>
          </a:p>
          <a:p>
            <a:endParaRPr lang="en-US" dirty="0"/>
          </a:p>
          <a:p>
            <a:r>
              <a:rPr lang="en-AU" dirty="0">
                <a:hlinkClick r:id="rId2"/>
              </a:rPr>
              <a:t>http://www.health.gov.au/internet/main/publishing.nsf/content/nsfcc</a:t>
            </a:r>
            <a:endParaRPr lang="en-AU" dirty="0"/>
          </a:p>
          <a:p>
            <a:endParaRPr lang="en-AU" dirty="0"/>
          </a:p>
        </p:txBody>
      </p:sp>
    </p:spTree>
    <p:extLst>
      <p:ext uri="{BB962C8B-B14F-4D97-AF65-F5344CB8AC3E}">
        <p14:creationId xmlns:p14="http://schemas.microsoft.com/office/powerpoint/2010/main" val="3992330915"/>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D59AE-4B81-418E-BCC8-12735880DD10}"/>
              </a:ext>
            </a:extLst>
          </p:cNvPr>
          <p:cNvSpPr>
            <a:spLocks noGrp="1"/>
          </p:cNvSpPr>
          <p:nvPr>
            <p:ph type="title"/>
          </p:nvPr>
        </p:nvSpPr>
        <p:spPr/>
        <p:txBody>
          <a:bodyPr/>
          <a:lstStyle/>
          <a:p>
            <a:r>
              <a:rPr lang="en-AU" dirty="0"/>
              <a:t>What are chronic conditions?</a:t>
            </a:r>
          </a:p>
        </p:txBody>
      </p:sp>
      <p:sp>
        <p:nvSpPr>
          <p:cNvPr id="3" name="Content Placeholder 2">
            <a:extLst>
              <a:ext uri="{FF2B5EF4-FFF2-40B4-BE49-F238E27FC236}">
                <a16:creationId xmlns:a16="http://schemas.microsoft.com/office/drawing/2014/main" id="{A5990A1D-F461-4A35-BBB8-2C33E7938984}"/>
              </a:ext>
            </a:extLst>
          </p:cNvPr>
          <p:cNvSpPr>
            <a:spLocks noGrp="1"/>
          </p:cNvSpPr>
          <p:nvPr>
            <p:ph idx="1"/>
          </p:nvPr>
        </p:nvSpPr>
        <p:spPr/>
        <p:txBody>
          <a:bodyPr>
            <a:normAutofit fontScale="70000" lnSpcReduction="20000"/>
          </a:bodyPr>
          <a:lstStyle/>
          <a:p>
            <a:pPr marL="0" indent="0">
              <a:buNone/>
            </a:pPr>
            <a:r>
              <a:rPr lang="en-AU" sz="2200" b="1" dirty="0"/>
              <a:t>Chronic</a:t>
            </a:r>
            <a:br>
              <a:rPr lang="en-AU" sz="2200" dirty="0"/>
            </a:br>
            <a:r>
              <a:rPr lang="en-AU" sz="2200" dirty="0"/>
              <a:t>• Persisting for a long time or constantly recurring.</a:t>
            </a:r>
            <a:br>
              <a:rPr lang="en-AU" sz="2200" dirty="0"/>
            </a:br>
            <a:r>
              <a:rPr lang="en-AU" sz="2200" dirty="0"/>
              <a:t>• A disease that lasts 3 months or more</a:t>
            </a:r>
            <a:br>
              <a:rPr lang="en-AU" sz="2200" dirty="0"/>
            </a:br>
            <a:r>
              <a:rPr lang="en-AU" sz="2200" dirty="0"/>
              <a:t>• Long lasting conditions with persistent effects.</a:t>
            </a:r>
            <a:br>
              <a:rPr lang="en-AU" dirty="0"/>
            </a:br>
            <a:endParaRPr lang="en-AU" dirty="0"/>
          </a:p>
          <a:p>
            <a:pPr marL="0" indent="0">
              <a:buNone/>
            </a:pPr>
            <a:r>
              <a:rPr lang="en-AU" sz="2200" b="1" dirty="0"/>
              <a:t>Chronic conditions</a:t>
            </a:r>
            <a:br>
              <a:rPr lang="en-AU" sz="2200" dirty="0"/>
            </a:br>
            <a:r>
              <a:rPr lang="en-AU" sz="2200" dirty="0"/>
              <a:t>• Chronic conditions are the leading cause of illness, disability and death in Australia</a:t>
            </a:r>
            <a:br>
              <a:rPr lang="en-AU" sz="2200" dirty="0"/>
            </a:br>
            <a:r>
              <a:rPr lang="en-AU" sz="1600" dirty="0"/>
              <a:t>(Australian Department of Health, 2017)</a:t>
            </a:r>
          </a:p>
          <a:p>
            <a:pPr marL="0" indent="0">
              <a:buNone/>
            </a:pPr>
            <a:endParaRPr lang="en-AU" sz="1600" dirty="0"/>
          </a:p>
          <a:p>
            <a:pPr marL="0" indent="0">
              <a:buNone/>
            </a:pPr>
            <a:br>
              <a:rPr lang="en-AU" sz="1600" dirty="0"/>
            </a:br>
            <a:r>
              <a:rPr lang="en-AU" sz="2200" dirty="0"/>
              <a:t>• ‘</a:t>
            </a:r>
            <a:r>
              <a:rPr lang="en-AU" sz="2200" b="1" dirty="0"/>
              <a:t>Chronic conditions</a:t>
            </a:r>
            <a:r>
              <a:rPr lang="en-AU" sz="2200" dirty="0"/>
              <a:t>’ refers to a broad range of chronic and complex health conditions</a:t>
            </a:r>
            <a:br>
              <a:rPr lang="en-AU" sz="2200" dirty="0"/>
            </a:br>
            <a:r>
              <a:rPr lang="en-AU" sz="2200" dirty="0"/>
              <a:t>across the spectrum of illness, including mental illness, trauma, disability and genetic</a:t>
            </a:r>
            <a:br>
              <a:rPr lang="en-AU" sz="2200" dirty="0"/>
            </a:br>
            <a:r>
              <a:rPr lang="en-AU" sz="2200" dirty="0"/>
              <a:t>disorders. </a:t>
            </a:r>
            <a:r>
              <a:rPr lang="en-AU" sz="1600" dirty="0"/>
              <a:t>(Australian Department of Health, 2017)</a:t>
            </a:r>
          </a:p>
          <a:p>
            <a:pPr marL="0" indent="0">
              <a:buNone/>
            </a:pPr>
            <a:br>
              <a:rPr lang="en-AU" sz="2200" dirty="0"/>
            </a:br>
            <a:br>
              <a:rPr lang="en-AU" dirty="0"/>
            </a:br>
            <a:endParaRPr lang="en-AU" dirty="0"/>
          </a:p>
        </p:txBody>
      </p:sp>
    </p:spTree>
    <p:extLst>
      <p:ext uri="{BB962C8B-B14F-4D97-AF65-F5344CB8AC3E}">
        <p14:creationId xmlns:p14="http://schemas.microsoft.com/office/powerpoint/2010/main" val="765217289"/>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003B7-4F3C-4BDB-8921-F605FE78249F}"/>
              </a:ext>
            </a:extLst>
          </p:cNvPr>
          <p:cNvSpPr>
            <a:spLocks noGrp="1"/>
          </p:cNvSpPr>
          <p:nvPr>
            <p:ph type="title"/>
          </p:nvPr>
        </p:nvSpPr>
        <p:spPr/>
        <p:txBody>
          <a:bodyPr/>
          <a:lstStyle/>
          <a:p>
            <a:r>
              <a:rPr lang="en-US" dirty="0"/>
              <a:t>What are chronic conditions? </a:t>
            </a:r>
            <a:r>
              <a:rPr lang="en-US" dirty="0" err="1"/>
              <a:t>cont</a:t>
            </a:r>
            <a:endParaRPr lang="en-AU" dirty="0"/>
          </a:p>
        </p:txBody>
      </p:sp>
      <p:sp>
        <p:nvSpPr>
          <p:cNvPr id="3" name="Content Placeholder 2">
            <a:extLst>
              <a:ext uri="{FF2B5EF4-FFF2-40B4-BE49-F238E27FC236}">
                <a16:creationId xmlns:a16="http://schemas.microsoft.com/office/drawing/2014/main" id="{4CF33D5C-C40C-4CD2-86E3-13B2EC22ACDF}"/>
              </a:ext>
            </a:extLst>
          </p:cNvPr>
          <p:cNvSpPr>
            <a:spLocks noGrp="1"/>
          </p:cNvSpPr>
          <p:nvPr>
            <p:ph idx="1"/>
          </p:nvPr>
        </p:nvSpPr>
        <p:spPr/>
        <p:txBody>
          <a:bodyPr>
            <a:normAutofit/>
          </a:bodyPr>
          <a:lstStyle/>
          <a:p>
            <a:pPr marL="0" indent="0">
              <a:buNone/>
            </a:pPr>
            <a:r>
              <a:rPr lang="en-AU" b="1" dirty="0"/>
              <a:t>Chronic conditions </a:t>
            </a:r>
            <a:r>
              <a:rPr lang="en-AU" dirty="0"/>
              <a:t>have </a:t>
            </a:r>
            <a:r>
              <a:rPr lang="en-AU" u="sng" dirty="0"/>
              <a:t>complex</a:t>
            </a:r>
            <a:r>
              <a:rPr lang="en-AU" dirty="0"/>
              <a:t> and </a:t>
            </a:r>
            <a:r>
              <a:rPr lang="en-AU" u="sng" dirty="0"/>
              <a:t>multiple causes</a:t>
            </a:r>
            <a:r>
              <a:rPr lang="en-AU" dirty="0"/>
              <a:t>; are generally long-term and persistent, and often lead to a gradual deterioration of health and loss of </a:t>
            </a:r>
            <a:r>
              <a:rPr lang="en-AU" u="sng" dirty="0"/>
              <a:t>independence</a:t>
            </a:r>
            <a:r>
              <a:rPr lang="en-AU" dirty="0"/>
              <a:t>. While not usually immediately life threatening, chronic conditions are the most common and leading cause of premature mortality. </a:t>
            </a:r>
            <a:r>
              <a:rPr lang="en-AU" sz="1200" dirty="0"/>
              <a:t>(Australian Department of Health, 2017)</a:t>
            </a:r>
            <a:br>
              <a:rPr lang="en-AU" dirty="0"/>
            </a:br>
            <a:endParaRPr lang="en-AU" dirty="0"/>
          </a:p>
          <a:p>
            <a:pPr marL="0" indent="0">
              <a:buNone/>
            </a:pPr>
            <a:r>
              <a:rPr lang="en-AU" dirty="0"/>
              <a:t>Many chronic conditions occur across the life cycle,  although they become more prevalent with older age and can compromise quality of life and create limitations and disability. </a:t>
            </a:r>
            <a:r>
              <a:rPr lang="en-AU" sz="1100" dirty="0"/>
              <a:t>(Australian Department of Health, 2017)</a:t>
            </a:r>
            <a:endParaRPr lang="en-AU" dirty="0"/>
          </a:p>
        </p:txBody>
      </p:sp>
    </p:spTree>
    <p:extLst>
      <p:ext uri="{BB962C8B-B14F-4D97-AF65-F5344CB8AC3E}">
        <p14:creationId xmlns:p14="http://schemas.microsoft.com/office/powerpoint/2010/main" val="1138941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xplosion 2 4"/>
          <p:cNvSpPr/>
          <p:nvPr/>
        </p:nvSpPr>
        <p:spPr>
          <a:xfrm>
            <a:off x="58502" y="1053138"/>
            <a:ext cx="5400600" cy="3744416"/>
          </a:xfrm>
          <a:prstGeom prst="irregularSeal2">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a:xfrm>
            <a:off x="1344302" y="260648"/>
            <a:ext cx="8229600" cy="1143000"/>
          </a:xfrm>
        </p:spPr>
        <p:txBody>
          <a:bodyPr/>
          <a:lstStyle/>
          <a:p>
            <a:r>
              <a:rPr lang="en-US" dirty="0"/>
              <a:t>HUMAN RIGHTS</a:t>
            </a:r>
            <a:endParaRPr lang="en-AU" dirty="0"/>
          </a:p>
        </p:txBody>
      </p:sp>
      <p:sp>
        <p:nvSpPr>
          <p:cNvPr id="4" name="TextBox 3"/>
          <p:cNvSpPr txBox="1"/>
          <p:nvPr/>
        </p:nvSpPr>
        <p:spPr>
          <a:xfrm>
            <a:off x="827584" y="2602180"/>
            <a:ext cx="3528392" cy="646331"/>
          </a:xfrm>
          <a:prstGeom prst="rect">
            <a:avLst/>
          </a:prstGeom>
          <a:noFill/>
        </p:spPr>
        <p:txBody>
          <a:bodyPr wrap="square" rtlCol="0">
            <a:spAutoFit/>
          </a:bodyPr>
          <a:lstStyle/>
          <a:p>
            <a:pPr algn="ctr"/>
            <a:r>
              <a:rPr lang="en-US" dirty="0"/>
              <a:t>The basic rights and freedoms that all humans should be entitled to</a:t>
            </a:r>
            <a:endParaRPr lang="en-AU"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7896" y="3923992"/>
            <a:ext cx="4065696" cy="2322384"/>
          </a:xfrm>
          <a:prstGeom prst="rect">
            <a:avLst/>
          </a:prstGeom>
        </p:spPr>
      </p:pic>
    </p:spTree>
    <p:extLst>
      <p:ext uri="{BB962C8B-B14F-4D97-AF65-F5344CB8AC3E}">
        <p14:creationId xmlns:p14="http://schemas.microsoft.com/office/powerpoint/2010/main" val="3882910528"/>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6F3AFFD-B5E0-4DDF-BA81-00F06D5A5FF2}"/>
              </a:ext>
            </a:extLst>
          </p:cNvPr>
          <p:cNvPicPr>
            <a:picLocks noGrp="1" noChangeAspect="1"/>
          </p:cNvPicPr>
          <p:nvPr>
            <p:ph idx="1"/>
          </p:nvPr>
        </p:nvPicPr>
        <p:blipFill>
          <a:blip r:embed="rId2"/>
          <a:stretch>
            <a:fillRect/>
          </a:stretch>
        </p:blipFill>
        <p:spPr>
          <a:xfrm>
            <a:off x="0" y="-28058"/>
            <a:ext cx="9144000" cy="6985450"/>
          </a:xfrm>
          <a:prstGeom prst="rect">
            <a:avLst/>
          </a:prstGeom>
        </p:spPr>
      </p:pic>
    </p:spTree>
    <p:extLst>
      <p:ext uri="{BB962C8B-B14F-4D97-AF65-F5344CB8AC3E}">
        <p14:creationId xmlns:p14="http://schemas.microsoft.com/office/powerpoint/2010/main" val="1753913663"/>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B0BBB-84FE-4144-813D-AC794FF27156}"/>
              </a:ext>
            </a:extLst>
          </p:cNvPr>
          <p:cNvSpPr>
            <a:spLocks noGrp="1"/>
          </p:cNvSpPr>
          <p:nvPr>
            <p:ph type="title"/>
          </p:nvPr>
        </p:nvSpPr>
        <p:spPr/>
        <p:txBody>
          <a:bodyPr>
            <a:normAutofit fontScale="90000"/>
          </a:bodyPr>
          <a:lstStyle/>
          <a:p>
            <a:r>
              <a:rPr lang="en-US" dirty="0"/>
              <a:t>How common are they and who is at risk? (not examinable)</a:t>
            </a:r>
            <a:endParaRPr lang="en-AU" dirty="0"/>
          </a:p>
        </p:txBody>
      </p:sp>
      <p:sp>
        <p:nvSpPr>
          <p:cNvPr id="3" name="Content Placeholder 2">
            <a:extLst>
              <a:ext uri="{FF2B5EF4-FFF2-40B4-BE49-F238E27FC236}">
                <a16:creationId xmlns:a16="http://schemas.microsoft.com/office/drawing/2014/main" id="{5F68BBB0-A12C-4109-AA45-E45FA6E4BDF0}"/>
              </a:ext>
            </a:extLst>
          </p:cNvPr>
          <p:cNvSpPr>
            <a:spLocks noGrp="1"/>
          </p:cNvSpPr>
          <p:nvPr>
            <p:ph idx="1"/>
          </p:nvPr>
        </p:nvSpPr>
        <p:spPr>
          <a:xfrm>
            <a:off x="323528" y="1930400"/>
            <a:ext cx="7562801" cy="4508770"/>
          </a:xfrm>
        </p:spPr>
        <p:txBody>
          <a:bodyPr>
            <a:normAutofit/>
          </a:bodyPr>
          <a:lstStyle/>
          <a:p>
            <a:r>
              <a:rPr lang="en-AU" dirty="0"/>
              <a:t>Chronic conditions range from minor conditions (e.g. short sightedness and minor hearing loss) to debilitating and restrictive complaints (e.g. musculoskeletal conditions) to potentially life-threatening illnesses (e.g. cancer and coronary heart disease).</a:t>
            </a:r>
          </a:p>
          <a:p>
            <a:r>
              <a:rPr lang="en-AU" dirty="0"/>
              <a:t>According to self-reporting in the 2014-15 National Health Survey, 1 in every 2 Australians (50%) have at least one prominent (i.e. arthritis, asthma, back pain, cancer, cardiovascular disease, chronic obstructive pulmonary disease, diabetes or mental health conditions) chronic condition</a:t>
            </a:r>
            <a:r>
              <a:rPr lang="en-AU" u="sng" baseline="30000" dirty="0">
                <a:hlinkClick r:id="rId2"/>
              </a:rPr>
              <a:t>1</a:t>
            </a:r>
            <a:r>
              <a:rPr lang="en-AU" dirty="0"/>
              <a:t>.</a:t>
            </a:r>
          </a:p>
          <a:p>
            <a:r>
              <a:rPr lang="en-AU" dirty="0"/>
              <a:t>2014-15 National Health Survey data also indicated that nearly a quarter of all Australians (23%), and 3 in every 5 Australians (60%) aged over 65 years, had two or more chronic conditions</a:t>
            </a:r>
            <a:r>
              <a:rPr lang="en-AU" u="sng" baseline="30000" dirty="0">
                <a:hlinkClick r:id="rId2"/>
              </a:rPr>
              <a:t>1</a:t>
            </a:r>
            <a:r>
              <a:rPr lang="en-AU" dirty="0"/>
              <a:t>.</a:t>
            </a:r>
          </a:p>
          <a:p>
            <a:r>
              <a:rPr lang="en-AU" dirty="0"/>
              <a:t>Chronic conditions were responsible for around three-quarters of the total non-fatal burden of disease in Australia in 2011</a:t>
            </a:r>
            <a:r>
              <a:rPr lang="en-AU" u="sng" baseline="30000" dirty="0">
                <a:hlinkClick r:id="rId2"/>
              </a:rPr>
              <a:t>2</a:t>
            </a:r>
            <a:r>
              <a:rPr lang="en-AU" dirty="0"/>
              <a:t>.</a:t>
            </a:r>
          </a:p>
        </p:txBody>
      </p:sp>
    </p:spTree>
    <p:extLst>
      <p:ext uri="{BB962C8B-B14F-4D97-AF65-F5344CB8AC3E}">
        <p14:creationId xmlns:p14="http://schemas.microsoft.com/office/powerpoint/2010/main" val="2101302915"/>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B1BED-C361-4E3F-B43B-E82963B25B5E}"/>
              </a:ext>
            </a:extLst>
          </p:cNvPr>
          <p:cNvSpPr>
            <a:spLocks noGrp="1"/>
          </p:cNvSpPr>
          <p:nvPr>
            <p:ph type="title"/>
          </p:nvPr>
        </p:nvSpPr>
        <p:spPr/>
        <p:txBody>
          <a:bodyPr>
            <a:normAutofit fontScale="90000"/>
          </a:bodyPr>
          <a:lstStyle/>
          <a:p>
            <a:r>
              <a:rPr lang="en-US" dirty="0"/>
              <a:t>How common are they and who is at risk? (not examinable)</a:t>
            </a:r>
            <a:endParaRPr lang="en-AU" dirty="0"/>
          </a:p>
        </p:txBody>
      </p:sp>
      <p:sp>
        <p:nvSpPr>
          <p:cNvPr id="3" name="Content Placeholder 2">
            <a:extLst>
              <a:ext uri="{FF2B5EF4-FFF2-40B4-BE49-F238E27FC236}">
                <a16:creationId xmlns:a16="http://schemas.microsoft.com/office/drawing/2014/main" id="{7151B983-4503-4871-8FC6-39BFBEEAACD7}"/>
              </a:ext>
            </a:extLst>
          </p:cNvPr>
          <p:cNvSpPr>
            <a:spLocks noGrp="1"/>
          </p:cNvSpPr>
          <p:nvPr>
            <p:ph idx="1"/>
          </p:nvPr>
        </p:nvSpPr>
        <p:spPr>
          <a:xfrm>
            <a:off x="16099" y="1772816"/>
            <a:ext cx="7992887" cy="4824536"/>
          </a:xfrm>
        </p:spPr>
        <p:txBody>
          <a:bodyPr>
            <a:normAutofit fontScale="92500" lnSpcReduction="20000"/>
          </a:bodyPr>
          <a:lstStyle/>
          <a:p>
            <a:r>
              <a:rPr lang="en-AU" dirty="0"/>
              <a:t>About a third of the burden experienced by the population could be prevented by reducing the exposure to modifiable risk factors (including both behavioural and biomedical risk factors). The risk factors causing the most burden were tobacco use, high body mass, alcohol use, physical inactivity and high blood pressure </a:t>
            </a:r>
            <a:r>
              <a:rPr lang="en-AU" sz="1300" dirty="0"/>
              <a:t>(Australian Institute of Health and Welfare 2016).</a:t>
            </a:r>
            <a:endParaRPr lang="en-AU" dirty="0"/>
          </a:p>
          <a:p>
            <a:r>
              <a:rPr lang="en-AU" dirty="0"/>
              <a:t>Aboriginal and Torres Strait Islander people experience poorer health and have worse health outcomes than other Australians, with a burden of disease 2-3 times greater than the general Australian population. In addition, they are more likely to:</a:t>
            </a:r>
          </a:p>
          <a:p>
            <a:pPr lvl="1"/>
            <a:r>
              <a:rPr lang="en-AU" dirty="0"/>
              <a:t>die at a younger age (death rates are around 5 times that for non-Indigenous people in the 35-44yrs age group);</a:t>
            </a:r>
          </a:p>
          <a:p>
            <a:pPr lvl="1"/>
            <a:r>
              <a:rPr lang="en-AU" dirty="0"/>
              <a:t>experience disability; and</a:t>
            </a:r>
          </a:p>
          <a:p>
            <a:pPr lvl="1"/>
            <a:r>
              <a:rPr lang="en-AU" dirty="0"/>
              <a:t>report their health as fair </a:t>
            </a:r>
            <a:r>
              <a:rPr lang="en-AU" u="sng" baseline="30000" dirty="0">
                <a:hlinkClick r:id="rId2"/>
              </a:rPr>
              <a:t>3</a:t>
            </a:r>
            <a:r>
              <a:rPr lang="en-AU" dirty="0"/>
              <a:t>.</a:t>
            </a:r>
          </a:p>
          <a:p>
            <a:r>
              <a:rPr lang="en-AU" dirty="0"/>
              <a:t>Increasing prevalence of chronic conditions has also been attributed to early detection and improved treatments for diseases that previously caused premature death, as well as behavioural factors, such as smoking or poor diet, that increase the risk of developing chronic conditions.</a:t>
            </a:r>
          </a:p>
          <a:p>
            <a:r>
              <a:rPr lang="en-AU" dirty="0"/>
              <a:t>Population ageing and improved treatments have also contributed to people living longer with chronic conditions.</a:t>
            </a:r>
          </a:p>
          <a:p>
            <a:endParaRPr lang="en-AU" dirty="0"/>
          </a:p>
        </p:txBody>
      </p:sp>
    </p:spTree>
    <p:extLst>
      <p:ext uri="{BB962C8B-B14F-4D97-AF65-F5344CB8AC3E}">
        <p14:creationId xmlns:p14="http://schemas.microsoft.com/office/powerpoint/2010/main" val="3950630181"/>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3284F-4B36-4A29-ACEB-9ACBD552A40E}"/>
              </a:ext>
            </a:extLst>
          </p:cNvPr>
          <p:cNvSpPr>
            <a:spLocks noGrp="1"/>
          </p:cNvSpPr>
          <p:nvPr>
            <p:ph type="title"/>
          </p:nvPr>
        </p:nvSpPr>
        <p:spPr/>
        <p:txBody>
          <a:bodyPr/>
          <a:lstStyle/>
          <a:p>
            <a:r>
              <a:rPr lang="en-US" dirty="0"/>
              <a:t>NFCC – What you need to know</a:t>
            </a:r>
            <a:endParaRPr lang="en-AU" dirty="0"/>
          </a:p>
        </p:txBody>
      </p:sp>
      <p:pic>
        <p:nvPicPr>
          <p:cNvPr id="4" name="Content Placeholder 3">
            <a:extLst>
              <a:ext uri="{FF2B5EF4-FFF2-40B4-BE49-F238E27FC236}">
                <a16:creationId xmlns:a16="http://schemas.microsoft.com/office/drawing/2014/main" id="{0B6B7844-C92F-4E94-B4A1-802C85250CA0}"/>
              </a:ext>
            </a:extLst>
          </p:cNvPr>
          <p:cNvPicPr>
            <a:picLocks noGrp="1" noChangeAspect="1"/>
          </p:cNvPicPr>
          <p:nvPr>
            <p:ph idx="1"/>
          </p:nvPr>
        </p:nvPicPr>
        <p:blipFill>
          <a:blip r:embed="rId2"/>
          <a:stretch>
            <a:fillRect/>
          </a:stretch>
        </p:blipFill>
        <p:spPr>
          <a:xfrm>
            <a:off x="0" y="1844824"/>
            <a:ext cx="9036496" cy="4968552"/>
          </a:xfrm>
          <a:prstGeom prst="rect">
            <a:avLst/>
          </a:prstGeom>
        </p:spPr>
      </p:pic>
    </p:spTree>
    <p:extLst>
      <p:ext uri="{BB962C8B-B14F-4D97-AF65-F5344CB8AC3E}">
        <p14:creationId xmlns:p14="http://schemas.microsoft.com/office/powerpoint/2010/main" val="146348954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38A9D-9E55-42B2-BC14-85D03CCD6C13}"/>
              </a:ext>
            </a:extLst>
          </p:cNvPr>
          <p:cNvSpPr>
            <a:spLocks noGrp="1"/>
          </p:cNvSpPr>
          <p:nvPr>
            <p:ph type="title"/>
          </p:nvPr>
        </p:nvSpPr>
        <p:spPr/>
        <p:txBody>
          <a:bodyPr/>
          <a:lstStyle/>
          <a:p>
            <a:r>
              <a:rPr lang="en-US" dirty="0"/>
              <a:t>Research task #1 30 mins</a:t>
            </a:r>
            <a:endParaRPr lang="en-AU" dirty="0"/>
          </a:p>
        </p:txBody>
      </p:sp>
      <p:sp>
        <p:nvSpPr>
          <p:cNvPr id="3" name="Content Placeholder 2">
            <a:extLst>
              <a:ext uri="{FF2B5EF4-FFF2-40B4-BE49-F238E27FC236}">
                <a16:creationId xmlns:a16="http://schemas.microsoft.com/office/drawing/2014/main" id="{9E987FA7-A263-4F71-89B7-09BAFCED7845}"/>
              </a:ext>
            </a:extLst>
          </p:cNvPr>
          <p:cNvSpPr>
            <a:spLocks noGrp="1"/>
          </p:cNvSpPr>
          <p:nvPr>
            <p:ph idx="1"/>
          </p:nvPr>
        </p:nvSpPr>
        <p:spPr/>
        <p:txBody>
          <a:bodyPr/>
          <a:lstStyle/>
          <a:p>
            <a:r>
              <a:rPr lang="en-US" dirty="0"/>
              <a:t>Investigate, using the NSFCC website, what:</a:t>
            </a:r>
          </a:p>
          <a:p>
            <a:endParaRPr lang="en-US" dirty="0"/>
          </a:p>
          <a:p>
            <a:pPr lvl="1"/>
            <a:r>
              <a:rPr lang="en-US" dirty="0"/>
              <a:t>The purpose of the NSFCC is </a:t>
            </a:r>
          </a:p>
          <a:p>
            <a:pPr lvl="1"/>
            <a:r>
              <a:rPr lang="en-US" dirty="0"/>
              <a:t>What does it do (policies, strategies, actions, services) and how does it reduce impact for those with Chronic Cond</a:t>
            </a:r>
          </a:p>
          <a:p>
            <a:pPr lvl="1"/>
            <a:r>
              <a:rPr lang="en-US" dirty="0"/>
              <a:t>What are the NSFCC aims?</a:t>
            </a:r>
          </a:p>
          <a:p>
            <a:pPr lvl="2"/>
            <a:r>
              <a:rPr lang="en-US" dirty="0"/>
              <a:t>Create a case study (someone with co-morbidities) and show how NSFCC can improve their life. Must be in detail (e.g. 2-3 paragraphs min)</a:t>
            </a:r>
            <a:endParaRPr lang="en-AU" dirty="0"/>
          </a:p>
        </p:txBody>
      </p:sp>
    </p:spTree>
    <p:extLst>
      <p:ext uri="{BB962C8B-B14F-4D97-AF65-F5344CB8AC3E}">
        <p14:creationId xmlns:p14="http://schemas.microsoft.com/office/powerpoint/2010/main" val="1025142529"/>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38A9D-9E55-42B2-BC14-85D03CCD6C13}"/>
              </a:ext>
            </a:extLst>
          </p:cNvPr>
          <p:cNvSpPr>
            <a:spLocks noGrp="1"/>
          </p:cNvSpPr>
          <p:nvPr>
            <p:ph type="title"/>
          </p:nvPr>
        </p:nvSpPr>
        <p:spPr/>
        <p:txBody>
          <a:bodyPr/>
          <a:lstStyle/>
          <a:p>
            <a:r>
              <a:rPr lang="en-US" dirty="0"/>
              <a:t>Research task #2 30 mins</a:t>
            </a:r>
            <a:endParaRPr lang="en-AU" dirty="0"/>
          </a:p>
        </p:txBody>
      </p:sp>
      <p:sp>
        <p:nvSpPr>
          <p:cNvPr id="3" name="Content Placeholder 2">
            <a:extLst>
              <a:ext uri="{FF2B5EF4-FFF2-40B4-BE49-F238E27FC236}">
                <a16:creationId xmlns:a16="http://schemas.microsoft.com/office/drawing/2014/main" id="{9E987FA7-A263-4F71-89B7-09BAFCED7845}"/>
              </a:ext>
            </a:extLst>
          </p:cNvPr>
          <p:cNvSpPr>
            <a:spLocks noGrp="1"/>
          </p:cNvSpPr>
          <p:nvPr>
            <p:ph idx="1"/>
          </p:nvPr>
        </p:nvSpPr>
        <p:spPr/>
        <p:txBody>
          <a:bodyPr/>
          <a:lstStyle/>
          <a:p>
            <a:r>
              <a:rPr lang="en-US" dirty="0"/>
              <a:t>Investigate 3 Chronic conditions by examining the NSFCC Website </a:t>
            </a:r>
          </a:p>
          <a:p>
            <a:pPr lvl="1"/>
            <a:r>
              <a:rPr lang="en-US" dirty="0"/>
              <a:t>Short summary of condition</a:t>
            </a:r>
          </a:p>
          <a:p>
            <a:pPr lvl="1"/>
            <a:r>
              <a:rPr lang="en-US" dirty="0"/>
              <a:t>Risk factors </a:t>
            </a:r>
          </a:p>
          <a:p>
            <a:pPr lvl="1"/>
            <a:r>
              <a:rPr lang="en-US" dirty="0"/>
              <a:t>What prevention could be used (specifics)</a:t>
            </a:r>
          </a:p>
          <a:p>
            <a:pPr lvl="1"/>
            <a:r>
              <a:rPr lang="en-US" dirty="0"/>
              <a:t>How the NSFCC addresses the condition </a:t>
            </a:r>
            <a:endParaRPr lang="en-AU" dirty="0"/>
          </a:p>
          <a:p>
            <a:pPr lvl="1"/>
            <a:endParaRPr lang="en-US" dirty="0"/>
          </a:p>
          <a:p>
            <a:pPr lvl="1"/>
            <a:r>
              <a:rPr lang="en-US" dirty="0"/>
              <a:t>Identify the vison and objectives of the NSFCC</a:t>
            </a:r>
          </a:p>
          <a:p>
            <a:pPr lvl="2"/>
            <a:r>
              <a:rPr lang="en-US" dirty="0"/>
              <a:t>Explain what each mean in relation to individual/</a:t>
            </a:r>
            <a:r>
              <a:rPr lang="en-US"/>
              <a:t>community health</a:t>
            </a:r>
            <a:endParaRPr lang="en-US" dirty="0"/>
          </a:p>
          <a:p>
            <a:pPr lvl="1"/>
            <a:endParaRPr lang="en-US" dirty="0"/>
          </a:p>
        </p:txBody>
      </p:sp>
    </p:spTree>
    <p:extLst>
      <p:ext uri="{BB962C8B-B14F-4D97-AF65-F5344CB8AC3E}">
        <p14:creationId xmlns:p14="http://schemas.microsoft.com/office/powerpoint/2010/main" val="100534218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are these issues in Australia?</a:t>
            </a:r>
            <a:endParaRPr lang="en-AU" dirty="0"/>
          </a:p>
        </p:txBody>
      </p:sp>
      <p:sp>
        <p:nvSpPr>
          <p:cNvPr id="3" name="Content Placeholder 2"/>
          <p:cNvSpPr>
            <a:spLocks noGrp="1"/>
          </p:cNvSpPr>
          <p:nvPr>
            <p:ph idx="1"/>
          </p:nvPr>
        </p:nvSpPr>
        <p:spPr/>
        <p:txBody>
          <a:bodyPr/>
          <a:lstStyle/>
          <a:p>
            <a:r>
              <a:rPr lang="en-US" dirty="0"/>
              <a:t>Plentiful lifestyle</a:t>
            </a:r>
          </a:p>
          <a:p>
            <a:r>
              <a:rPr lang="en-US" dirty="0"/>
              <a:t>Easy access to unhealthy food/tobacco</a:t>
            </a:r>
          </a:p>
          <a:p>
            <a:r>
              <a:rPr lang="en-US" dirty="0"/>
              <a:t>Transport</a:t>
            </a:r>
          </a:p>
          <a:p>
            <a:r>
              <a:rPr lang="en-US" dirty="0"/>
              <a:t>Lazy, relaxed lifestyle. </a:t>
            </a:r>
          </a:p>
          <a:p>
            <a:endParaRPr lang="en-US" dirty="0"/>
          </a:p>
          <a:p>
            <a:pPr marL="0" indent="0">
              <a:buNone/>
            </a:pPr>
            <a:r>
              <a:rPr lang="en-US" dirty="0"/>
              <a:t>These all contribute to many Australians being overweight and developing many preventable conditions.</a:t>
            </a:r>
          </a:p>
          <a:p>
            <a:endParaRPr lang="en-AU" dirty="0"/>
          </a:p>
        </p:txBody>
      </p:sp>
    </p:spTree>
    <p:extLst>
      <p:ext uri="{BB962C8B-B14F-4D97-AF65-F5344CB8AC3E}">
        <p14:creationId xmlns:p14="http://schemas.microsoft.com/office/powerpoint/2010/main" val="1276254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A837-163C-4B1D-9A5C-051C8A786BE6}"/>
              </a:ext>
            </a:extLst>
          </p:cNvPr>
          <p:cNvSpPr>
            <a:spLocks noGrp="1"/>
          </p:cNvSpPr>
          <p:nvPr>
            <p:ph type="title"/>
          </p:nvPr>
        </p:nvSpPr>
        <p:spPr/>
        <p:txBody>
          <a:bodyPr/>
          <a:lstStyle/>
          <a:p>
            <a:r>
              <a:rPr lang="en-US" dirty="0"/>
              <a:t>Revision Question</a:t>
            </a:r>
            <a:endParaRPr lang="en-AU" dirty="0"/>
          </a:p>
        </p:txBody>
      </p:sp>
      <p:sp>
        <p:nvSpPr>
          <p:cNvPr id="3" name="Content Placeholder 2">
            <a:extLst>
              <a:ext uri="{FF2B5EF4-FFF2-40B4-BE49-F238E27FC236}">
                <a16:creationId xmlns:a16="http://schemas.microsoft.com/office/drawing/2014/main" id="{75BB65DD-4869-48B8-902F-B2131958EB9D}"/>
              </a:ext>
            </a:extLst>
          </p:cNvPr>
          <p:cNvSpPr>
            <a:spLocks noGrp="1"/>
          </p:cNvSpPr>
          <p:nvPr>
            <p:ph idx="1"/>
          </p:nvPr>
        </p:nvSpPr>
        <p:spPr/>
        <p:txBody>
          <a:bodyPr>
            <a:normAutofit lnSpcReduction="10000"/>
          </a:bodyPr>
          <a:lstStyle/>
          <a:p>
            <a:r>
              <a:rPr lang="en-US" dirty="0"/>
              <a:t>Describe in detail what the purpose of the NSFCC is.</a:t>
            </a:r>
          </a:p>
          <a:p>
            <a:endParaRPr lang="en-US" dirty="0"/>
          </a:p>
          <a:p>
            <a:r>
              <a:rPr lang="en-US" dirty="0"/>
              <a:t>What does the NSFCC do?</a:t>
            </a:r>
          </a:p>
          <a:p>
            <a:endParaRPr lang="en-US" dirty="0"/>
          </a:p>
          <a:p>
            <a:r>
              <a:rPr lang="en-US" dirty="0"/>
              <a:t>Who is the NSFCC for and how would it help them? Describe in detail with examples to support your answer</a:t>
            </a:r>
          </a:p>
          <a:p>
            <a:endParaRPr lang="en-US" dirty="0"/>
          </a:p>
          <a:p>
            <a:endParaRPr lang="en-US" dirty="0"/>
          </a:p>
          <a:p>
            <a:r>
              <a:rPr lang="en-US" dirty="0"/>
              <a:t>Chose one other topic we have covered this term and show how there is a strong </a:t>
            </a:r>
            <a:r>
              <a:rPr lang="en-US"/>
              <a:t>link between NSFCC and that topic</a:t>
            </a:r>
            <a:endParaRPr lang="en-US" dirty="0"/>
          </a:p>
          <a:p>
            <a:endParaRPr lang="en-AU" dirty="0"/>
          </a:p>
        </p:txBody>
      </p:sp>
    </p:spTree>
    <p:extLst>
      <p:ext uri="{BB962C8B-B14F-4D97-AF65-F5344CB8AC3E}">
        <p14:creationId xmlns:p14="http://schemas.microsoft.com/office/powerpoint/2010/main" val="500258186"/>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A9DD0-DC33-4540-B96D-08C05CD14799}"/>
              </a:ext>
            </a:extLst>
          </p:cNvPr>
          <p:cNvSpPr>
            <a:spLocks noGrp="1"/>
          </p:cNvSpPr>
          <p:nvPr>
            <p:ph type="title"/>
          </p:nvPr>
        </p:nvSpPr>
        <p:spPr/>
        <p:txBody>
          <a:bodyPr/>
          <a:lstStyle/>
          <a:p>
            <a:r>
              <a:rPr lang="en-US" dirty="0"/>
              <a:t>Sources</a:t>
            </a:r>
            <a:endParaRPr lang="en-AU" dirty="0"/>
          </a:p>
        </p:txBody>
      </p:sp>
      <p:sp>
        <p:nvSpPr>
          <p:cNvPr id="3" name="Content Placeholder 2">
            <a:extLst>
              <a:ext uri="{FF2B5EF4-FFF2-40B4-BE49-F238E27FC236}">
                <a16:creationId xmlns:a16="http://schemas.microsoft.com/office/drawing/2014/main" id="{25DE4C21-A986-43AA-9B22-125C0EF96C3B}"/>
              </a:ext>
            </a:extLst>
          </p:cNvPr>
          <p:cNvSpPr>
            <a:spLocks noGrp="1"/>
          </p:cNvSpPr>
          <p:nvPr>
            <p:ph idx="1"/>
          </p:nvPr>
        </p:nvSpPr>
        <p:spPr/>
        <p:txBody>
          <a:bodyPr>
            <a:normAutofit/>
          </a:bodyPr>
          <a:lstStyle/>
          <a:p>
            <a:r>
              <a:rPr lang="en-AU" sz="1050" dirty="0"/>
              <a:t>Australian Institute of Health and Welfare 2016. Australia's health 2016. Australia's health no. 15. Cat. no. AUS 199. Canberra: AIHW.</a:t>
            </a:r>
            <a:br>
              <a:rPr lang="en-AU" sz="1050" dirty="0"/>
            </a:br>
            <a:endParaRPr lang="en-AU" sz="1050" baseline="30000" dirty="0"/>
          </a:p>
          <a:p>
            <a:r>
              <a:rPr lang="en-AU" sz="1050" dirty="0"/>
              <a:t>Australian Institute of Health and Welfare 2016. Australian Burden of Disease Study: impact and causes of illness and death in Australia 2011. Australian Burden of Disease Study series no. 3. Cat. no. BOD 4. Canberra: AIHW.</a:t>
            </a:r>
            <a:br>
              <a:rPr lang="en-AU" sz="1050" dirty="0"/>
            </a:br>
            <a:endParaRPr lang="en-AU" sz="1050" baseline="30000" dirty="0"/>
          </a:p>
          <a:p>
            <a:r>
              <a:rPr lang="en-AU" sz="1050" dirty="0"/>
              <a:t>Australian Institute of Health and Welfare 2014. Australia's health 2014. Australia's health series no. 14. Cat. no. AUS 178. Canberra: AIHW.</a:t>
            </a:r>
            <a:br>
              <a:rPr lang="en-AU" sz="1050" dirty="0"/>
            </a:br>
            <a:endParaRPr lang="en-AU" sz="1050" baseline="30000" dirty="0"/>
          </a:p>
          <a:p>
            <a:r>
              <a:rPr lang="en-AU" sz="1050" dirty="0"/>
              <a:t>Australian Bureau of Statistics 2016. 3303.0 - Causes of Death, Australia, 2015. Canberra: ABS. Accessed 17 March 2017.</a:t>
            </a:r>
            <a:br>
              <a:rPr lang="en-AU" sz="1050" dirty="0"/>
            </a:br>
            <a:endParaRPr lang="en-AU" sz="1050" baseline="30000" dirty="0"/>
          </a:p>
          <a:p>
            <a:r>
              <a:rPr lang="en-AU" sz="1050" dirty="0"/>
              <a:t>World Health Organization. Health Topics: Risk factors [Internet]. Geneva, Switzerland: WHO; 2016 [cited 5 January 2016]. Available from: </a:t>
            </a:r>
            <a:r>
              <a:rPr lang="en-AU" sz="1050" dirty="0">
                <a:hlinkClick r:id="rId2"/>
              </a:rPr>
              <a:t>http://www.who.int/topics/risk_factors/en/</a:t>
            </a:r>
            <a:endParaRPr lang="en-AU" sz="1050" dirty="0"/>
          </a:p>
          <a:p>
            <a:r>
              <a:rPr lang="en-AU" sz="1050" dirty="0">
                <a:hlinkClick r:id="rId3"/>
              </a:rPr>
              <a:t>http://www.health.gov.au/internet/main/publishing.nsf/content/chronic-disease</a:t>
            </a:r>
            <a:r>
              <a:rPr lang="en-AU" sz="1050" dirty="0"/>
              <a:t> </a:t>
            </a:r>
          </a:p>
        </p:txBody>
      </p:sp>
    </p:spTree>
    <p:extLst>
      <p:ext uri="{BB962C8B-B14F-4D97-AF65-F5344CB8AC3E}">
        <p14:creationId xmlns:p14="http://schemas.microsoft.com/office/powerpoint/2010/main" val="3254790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white sign with black text&#10;&#10;Description automatically generated">
            <a:extLst>
              <a:ext uri="{FF2B5EF4-FFF2-40B4-BE49-F238E27FC236}">
                <a16:creationId xmlns:a16="http://schemas.microsoft.com/office/drawing/2014/main" id="{83CF2E6D-9A83-4D2D-9DA9-C78EFF227F96}"/>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5542" r="3020"/>
          <a:stretch/>
        </p:blipFill>
        <p:spPr>
          <a:xfrm>
            <a:off x="3779912" y="-1"/>
            <a:ext cx="5364088" cy="6858001"/>
          </a:xfrm>
          <a:custGeom>
            <a:avLst/>
            <a:gdLst>
              <a:gd name="connsiteX0" fmla="*/ 379987 w 7922146"/>
              <a:gd name="connsiteY0" fmla="*/ 0 h 6858001"/>
              <a:gd name="connsiteX1" fmla="*/ 5304971 w 7922146"/>
              <a:gd name="connsiteY1" fmla="*/ 0 h 6858001"/>
              <a:gd name="connsiteX2" fmla="*/ 7065281 w 7922146"/>
              <a:gd name="connsiteY2" fmla="*/ 0 h 6858001"/>
              <a:gd name="connsiteX3" fmla="*/ 7397540 w 7922146"/>
              <a:gd name="connsiteY3" fmla="*/ 0 h 6858001"/>
              <a:gd name="connsiteX4" fmla="*/ 7397540 w 7922146"/>
              <a:gd name="connsiteY4" fmla="*/ 1 h 6858001"/>
              <a:gd name="connsiteX5" fmla="*/ 7922146 w 7922146"/>
              <a:gd name="connsiteY5" fmla="*/ 1 h 6858001"/>
              <a:gd name="connsiteX6" fmla="*/ 7922146 w 7922146"/>
              <a:gd name="connsiteY6" fmla="*/ 6858001 h 6858001"/>
              <a:gd name="connsiteX7" fmla="*/ 7065281 w 7922146"/>
              <a:gd name="connsiteY7" fmla="*/ 6858001 h 6858001"/>
              <a:gd name="connsiteX8" fmla="*/ 7065281 w 7922146"/>
              <a:gd name="connsiteY8" fmla="*/ 6858000 h 6858001"/>
              <a:gd name="connsiteX9" fmla="*/ 5932989 w 7922146"/>
              <a:gd name="connsiteY9" fmla="*/ 6858000 h 6858001"/>
              <a:gd name="connsiteX10" fmla="*/ 5932989 w 7922146"/>
              <a:gd name="connsiteY10" fmla="*/ 6858001 h 6858001"/>
              <a:gd name="connsiteX11" fmla="*/ 27809 w 7922146"/>
              <a:gd name="connsiteY11" fmla="*/ 6858001 h 6858001"/>
              <a:gd name="connsiteX12" fmla="*/ 1803228 w 7922146"/>
              <a:gd name="connsiteY12" fmla="*/ 4521201 h 6858001"/>
              <a:gd name="connsiteX13" fmla="*/ 0 w 7922146"/>
              <a:gd name="connsiteY13" fmla="*/ 0 h 6858001"/>
              <a:gd name="connsiteX14" fmla="*/ 379987 w 7922146"/>
              <a:gd name="connsiteY14" fmla="*/ 0 h 6858001"/>
              <a:gd name="connsiteX15" fmla="*/ 0 w 7922146"/>
              <a:gd name="connsiteY15" fmla="*/ 4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p:cNvSpPr>
            <a:spLocks noGrp="1"/>
          </p:cNvSpPr>
          <p:nvPr>
            <p:ph type="title"/>
          </p:nvPr>
        </p:nvSpPr>
        <p:spPr>
          <a:xfrm>
            <a:off x="507999" y="609600"/>
            <a:ext cx="2888343" cy="1320800"/>
          </a:xfrm>
        </p:spPr>
        <p:txBody>
          <a:bodyPr>
            <a:normAutofit/>
          </a:bodyPr>
          <a:lstStyle/>
          <a:p>
            <a:r>
              <a:rPr lang="en-US" dirty="0"/>
              <a:t>Human Rights</a:t>
            </a:r>
            <a:endParaRPr lang="en-AU" dirty="0"/>
          </a:p>
        </p:txBody>
      </p:sp>
      <p:sp>
        <p:nvSpPr>
          <p:cNvPr id="3" name="Content Placeholder 2"/>
          <p:cNvSpPr>
            <a:spLocks noGrp="1"/>
          </p:cNvSpPr>
          <p:nvPr>
            <p:ph idx="1"/>
          </p:nvPr>
        </p:nvSpPr>
        <p:spPr>
          <a:xfrm>
            <a:off x="508000" y="2160589"/>
            <a:ext cx="4208016" cy="4364755"/>
          </a:xfrm>
        </p:spPr>
        <p:txBody>
          <a:bodyPr>
            <a:normAutofit/>
          </a:bodyPr>
          <a:lstStyle/>
          <a:p>
            <a:pPr marL="0" indent="0">
              <a:lnSpc>
                <a:spcPct val="90000"/>
              </a:lnSpc>
              <a:buNone/>
            </a:pPr>
            <a:r>
              <a:rPr lang="en-AU" sz="1400" dirty="0"/>
              <a:t>“Human rights recognise the inherent value of each person, regardless of background, where we live, what we look like, what we think or what we believe.</a:t>
            </a:r>
          </a:p>
          <a:p>
            <a:pPr marL="0" indent="0">
              <a:lnSpc>
                <a:spcPct val="90000"/>
              </a:lnSpc>
              <a:buNone/>
            </a:pPr>
            <a:r>
              <a:rPr lang="en-AU" sz="1400" dirty="0"/>
              <a:t>They are based on principles of dignity, equality and mutual respect, which are shared across cultures, religions and philosophies. They are about being treated fairly, treating others fairly and having the ability to make genuine choices in our daily lives.”</a:t>
            </a:r>
          </a:p>
          <a:p>
            <a:pPr marL="0" indent="0">
              <a:lnSpc>
                <a:spcPct val="90000"/>
              </a:lnSpc>
              <a:buNone/>
            </a:pPr>
            <a:r>
              <a:rPr lang="en-US" sz="1400" dirty="0"/>
              <a:t>(Australian Human Rights Commission)</a:t>
            </a:r>
            <a:endParaRPr lang="en-AU" sz="1400" dirty="0"/>
          </a:p>
          <a:p>
            <a:pPr>
              <a:lnSpc>
                <a:spcPct val="90000"/>
              </a:lnSpc>
            </a:pPr>
            <a:endParaRPr lang="en-US" sz="1400" dirty="0"/>
          </a:p>
          <a:p>
            <a:pPr marL="0" indent="0">
              <a:lnSpc>
                <a:spcPct val="90000"/>
              </a:lnSpc>
              <a:buNone/>
            </a:pPr>
            <a:r>
              <a:rPr lang="en-US" sz="1400" dirty="0"/>
              <a:t>What do you believe comes under the banner of human rights?</a:t>
            </a:r>
          </a:p>
          <a:p>
            <a:pPr>
              <a:lnSpc>
                <a:spcPct val="90000"/>
              </a:lnSpc>
            </a:pPr>
            <a:r>
              <a:rPr lang="en-AU" sz="1400" dirty="0">
                <a:hlinkClick r:id="rId4"/>
              </a:rPr>
              <a:t>https://www.ohchr.org/en/udhr/documents/udhr_translations/eng.pdf</a:t>
            </a:r>
            <a:endParaRPr lang="en-US" sz="1400" dirty="0"/>
          </a:p>
          <a:p>
            <a:pPr marL="0" indent="0">
              <a:lnSpc>
                <a:spcPct val="90000"/>
              </a:lnSpc>
              <a:buNone/>
            </a:pPr>
            <a:r>
              <a:rPr lang="en-US" sz="1400" dirty="0"/>
              <a:t>Examples </a:t>
            </a:r>
            <a:r>
              <a:rPr lang="en-US" sz="1400" dirty="0" err="1"/>
              <a:t>pg</a:t>
            </a:r>
            <a:r>
              <a:rPr lang="en-US" sz="1400" dirty="0"/>
              <a:t> 126.</a:t>
            </a:r>
            <a:endParaRPr lang="en-AU" sz="1400" dirty="0"/>
          </a:p>
        </p:txBody>
      </p:sp>
      <p:cxnSp>
        <p:nvCxnSpPr>
          <p:cNvPr id="11" name="Straight Connector 1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8259" y="0"/>
            <a:ext cx="9144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F716E209-0681-4DEB-9A43-4E4216D8E3B5}"/>
              </a:ext>
            </a:extLst>
          </p:cNvPr>
          <p:cNvSpPr txBox="1"/>
          <p:nvPr/>
        </p:nvSpPr>
        <p:spPr>
          <a:xfrm>
            <a:off x="6718218" y="6657945"/>
            <a:ext cx="2425782" cy="307777"/>
          </a:xfrm>
          <a:prstGeom prst="rect">
            <a:avLst/>
          </a:prstGeom>
          <a:solidFill>
            <a:srgbClr val="000000"/>
          </a:solidFill>
        </p:spPr>
        <p:txBody>
          <a:bodyPr wrap="square" rtlCol="0">
            <a:spAutoFit/>
          </a:bodyPr>
          <a:lstStyle/>
          <a:p>
            <a:pPr algn="r">
              <a:spcAft>
                <a:spcPts val="600"/>
              </a:spcAft>
            </a:pPr>
            <a:r>
              <a:rPr lang="en-AU" sz="700">
                <a:solidFill>
                  <a:srgbClr val="FFFFFF"/>
                </a:solidFill>
                <a:hlinkClick r:id="rId3" tooltip="http://aya-chebbi.blogspot.com/2012/12/human-rights-voices-initiative-at-human.html">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en-AU" sz="700">
              <a:solidFill>
                <a:srgbClr val="FFFFFF"/>
              </a:solidFill>
            </a:endParaRPr>
          </a:p>
        </p:txBody>
      </p:sp>
    </p:spTree>
    <p:extLst>
      <p:ext uri="{BB962C8B-B14F-4D97-AF65-F5344CB8AC3E}">
        <p14:creationId xmlns:p14="http://schemas.microsoft.com/office/powerpoint/2010/main" val="3557971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 calcmode="lin" valueType="num">
                                      <p:cBhvr additive="base">
                                        <p:cTn id="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 calcmode="lin" valueType="num">
                                      <p:cBhvr additive="base">
                                        <p:cTn id="1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 calcmode="lin" valueType="num">
                                      <p:cBhvr additive="base">
                                        <p:cTn id="19"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 calcmode="lin" valueType="num">
                                      <p:cBhvr additive="base">
                                        <p:cTn id="2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 calcmode="lin" valueType="num">
                                      <p:cBhvr additive="base">
                                        <p:cTn id="3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xplosion 2 4"/>
          <p:cNvSpPr/>
          <p:nvPr/>
        </p:nvSpPr>
        <p:spPr>
          <a:xfrm>
            <a:off x="539552" y="1340768"/>
            <a:ext cx="5400600" cy="3744416"/>
          </a:xfrm>
          <a:prstGeom prst="irregularSeal2">
            <a:avLst/>
          </a:prstGeom>
          <a:solidFill>
            <a:srgbClr val="FD4F3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p:txBody>
          <a:bodyPr/>
          <a:lstStyle/>
          <a:p>
            <a:r>
              <a:rPr lang="en-US" dirty="0"/>
              <a:t>SOCIAL JUSTICE</a:t>
            </a:r>
            <a:endParaRPr lang="en-AU" dirty="0"/>
          </a:p>
        </p:txBody>
      </p:sp>
      <p:sp>
        <p:nvSpPr>
          <p:cNvPr id="4" name="TextBox 3"/>
          <p:cNvSpPr txBox="1"/>
          <p:nvPr/>
        </p:nvSpPr>
        <p:spPr>
          <a:xfrm>
            <a:off x="1259632" y="2708920"/>
            <a:ext cx="3528392" cy="1477328"/>
          </a:xfrm>
          <a:prstGeom prst="rect">
            <a:avLst/>
          </a:prstGeom>
          <a:noFill/>
        </p:spPr>
        <p:txBody>
          <a:bodyPr wrap="square" rtlCol="0">
            <a:spAutoFit/>
          </a:bodyPr>
          <a:lstStyle/>
          <a:p>
            <a:pPr algn="ctr"/>
            <a:r>
              <a:rPr lang="en-AU" dirty="0"/>
              <a:t>Social justice is the equal distribution of resources and opportunities, in which outside factors that categorize people are irrelevant.</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39952" y="4388714"/>
            <a:ext cx="4267209" cy="1392939"/>
          </a:xfrm>
          <a:prstGeom prst="rect">
            <a:avLst/>
          </a:prstGeom>
        </p:spPr>
      </p:pic>
    </p:spTree>
    <p:extLst>
      <p:ext uri="{BB962C8B-B14F-4D97-AF65-F5344CB8AC3E}">
        <p14:creationId xmlns:p14="http://schemas.microsoft.com/office/powerpoint/2010/main" val="37058299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3495094"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Isosceles Triangle 14">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495095" y="-3"/>
            <a:ext cx="792559"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505315" y="643467"/>
            <a:ext cx="3152284" cy="1375608"/>
          </a:xfrm>
        </p:spPr>
        <p:txBody>
          <a:bodyPr anchor="ctr">
            <a:normAutofit/>
          </a:bodyPr>
          <a:lstStyle/>
          <a:p>
            <a:r>
              <a:rPr lang="en-US">
                <a:solidFill>
                  <a:schemeClr val="bg1"/>
                </a:solidFill>
              </a:rPr>
              <a:t>Social Justice</a:t>
            </a:r>
            <a:endParaRPr lang="en-AU">
              <a:solidFill>
                <a:schemeClr val="bg1"/>
              </a:solidFill>
            </a:endParaRPr>
          </a:p>
        </p:txBody>
      </p:sp>
      <p:sp>
        <p:nvSpPr>
          <p:cNvPr id="3" name="Content Placeholder 2"/>
          <p:cNvSpPr>
            <a:spLocks noGrp="1"/>
          </p:cNvSpPr>
          <p:nvPr>
            <p:ph idx="1"/>
          </p:nvPr>
        </p:nvSpPr>
        <p:spPr>
          <a:xfrm>
            <a:off x="118169" y="1700808"/>
            <a:ext cx="3445720" cy="5040560"/>
          </a:xfrm>
        </p:spPr>
        <p:txBody>
          <a:bodyPr>
            <a:normAutofit/>
          </a:bodyPr>
          <a:lstStyle/>
          <a:p>
            <a:pPr marL="0" indent="0">
              <a:lnSpc>
                <a:spcPct val="90000"/>
              </a:lnSpc>
              <a:buNone/>
            </a:pPr>
            <a:r>
              <a:rPr lang="en-US" sz="1600" dirty="0">
                <a:solidFill>
                  <a:schemeClr val="bg1"/>
                </a:solidFill>
              </a:rPr>
              <a:t>Social justice is based on human rights and  may hold some or all of the following beliefs:</a:t>
            </a:r>
          </a:p>
          <a:p>
            <a:pPr marL="0" indent="0">
              <a:lnSpc>
                <a:spcPct val="90000"/>
              </a:lnSpc>
              <a:buNone/>
            </a:pPr>
            <a:r>
              <a:rPr lang="en-US" sz="1600" dirty="0">
                <a:solidFill>
                  <a:schemeClr val="bg1"/>
                </a:solidFill>
              </a:rPr>
              <a:t>1) All historical inequalities that affect current injustices should be corrected until they no longer exist. (stolen generation, black lives matter- US police shootings, Injustices of refugees fleeing war)</a:t>
            </a:r>
          </a:p>
          <a:p>
            <a:pPr>
              <a:lnSpc>
                <a:spcPct val="90000"/>
              </a:lnSpc>
            </a:pPr>
            <a:endParaRPr lang="en-US" sz="1600" dirty="0">
              <a:solidFill>
                <a:schemeClr val="bg1"/>
              </a:solidFill>
            </a:endParaRPr>
          </a:p>
          <a:p>
            <a:pPr marL="0" indent="0">
              <a:lnSpc>
                <a:spcPct val="90000"/>
              </a:lnSpc>
              <a:buNone/>
            </a:pPr>
            <a:r>
              <a:rPr lang="en-US" sz="1600" dirty="0">
                <a:solidFill>
                  <a:schemeClr val="bg1"/>
                </a:solidFill>
              </a:rPr>
              <a:t>2) Wealth, power and status should be redistributed for the good of the individual, community and society.</a:t>
            </a:r>
          </a:p>
          <a:p>
            <a:pPr>
              <a:lnSpc>
                <a:spcPct val="90000"/>
              </a:lnSpc>
            </a:pPr>
            <a:endParaRPr lang="en-US" sz="1600" dirty="0">
              <a:solidFill>
                <a:schemeClr val="bg1"/>
              </a:solidFill>
            </a:endParaRPr>
          </a:p>
          <a:p>
            <a:pPr marL="0" indent="0">
              <a:lnSpc>
                <a:spcPct val="90000"/>
              </a:lnSpc>
              <a:buNone/>
            </a:pPr>
            <a:r>
              <a:rPr lang="en-US" sz="1600" dirty="0">
                <a:solidFill>
                  <a:schemeClr val="bg1"/>
                </a:solidFill>
              </a:rPr>
              <a:t>3) The government has the responsibility of ensuring that all of its citizens have a basic quality of life.</a:t>
            </a:r>
          </a:p>
        </p:txBody>
      </p:sp>
      <p:pic>
        <p:nvPicPr>
          <p:cNvPr id="5" name="Picture 4" descr="A close up of a logo&#10;&#10;Description automatically generated">
            <a:extLst>
              <a:ext uri="{FF2B5EF4-FFF2-40B4-BE49-F238E27FC236}">
                <a16:creationId xmlns:a16="http://schemas.microsoft.com/office/drawing/2014/main" id="{7C349CE5-713E-4EF7-8A68-589FE985925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572000" y="2337785"/>
            <a:ext cx="3857625" cy="2169914"/>
          </a:xfrm>
          <a:prstGeom prst="rect">
            <a:avLst/>
          </a:prstGeom>
        </p:spPr>
      </p:pic>
      <p:sp>
        <p:nvSpPr>
          <p:cNvPr id="17" name="Isosceles Triangle 16">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16772" y="4013200"/>
            <a:ext cx="336549"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6" name="TextBox 5">
            <a:extLst>
              <a:ext uri="{FF2B5EF4-FFF2-40B4-BE49-F238E27FC236}">
                <a16:creationId xmlns:a16="http://schemas.microsoft.com/office/drawing/2014/main" id="{F74C187E-CE09-484E-812B-9683116889FC}"/>
              </a:ext>
            </a:extLst>
          </p:cNvPr>
          <p:cNvSpPr txBox="1"/>
          <p:nvPr/>
        </p:nvSpPr>
        <p:spPr>
          <a:xfrm>
            <a:off x="6032815" y="4307644"/>
            <a:ext cx="2396810"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s://www.blacklistednews.com/article/68127/delusions-of-the-social-justice-warrior.html">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3.0/">
                  <a:extLst>
                    <a:ext uri="{A12FA001-AC4F-418D-AE19-62706E023703}">
                      <ahyp:hlinkClr xmlns:ahyp="http://schemas.microsoft.com/office/drawing/2018/hyperlinkcolor" val="tx"/>
                    </a:ext>
                  </a:extLst>
                </a:hlinkClick>
              </a:rPr>
              <a:t>CC BY</a:t>
            </a:r>
            <a:endParaRPr lang="en-AU" sz="700">
              <a:solidFill>
                <a:srgbClr val="FFFFFF"/>
              </a:solidFill>
            </a:endParaRPr>
          </a:p>
        </p:txBody>
      </p:sp>
    </p:spTree>
    <p:extLst>
      <p:ext uri="{BB962C8B-B14F-4D97-AF65-F5344CB8AC3E}">
        <p14:creationId xmlns:p14="http://schemas.microsoft.com/office/powerpoint/2010/main" val="3155156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xplosion 2 4"/>
          <p:cNvSpPr/>
          <p:nvPr/>
        </p:nvSpPr>
        <p:spPr>
          <a:xfrm>
            <a:off x="539552" y="1340768"/>
            <a:ext cx="5400600" cy="3744416"/>
          </a:xfrm>
          <a:prstGeom prst="irregularSeal2">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p:txBody>
          <a:bodyPr/>
          <a:lstStyle/>
          <a:p>
            <a:r>
              <a:rPr lang="en-US" dirty="0"/>
              <a:t>ADDRESSING DISADVANTAGE</a:t>
            </a:r>
            <a:endParaRPr lang="en-AU" dirty="0"/>
          </a:p>
        </p:txBody>
      </p:sp>
      <p:sp>
        <p:nvSpPr>
          <p:cNvPr id="4" name="TextBox 3"/>
          <p:cNvSpPr txBox="1"/>
          <p:nvPr/>
        </p:nvSpPr>
        <p:spPr>
          <a:xfrm>
            <a:off x="1447106" y="2612811"/>
            <a:ext cx="3528392" cy="1200329"/>
          </a:xfrm>
          <a:prstGeom prst="rect">
            <a:avLst/>
          </a:prstGeom>
          <a:noFill/>
        </p:spPr>
        <p:txBody>
          <a:bodyPr wrap="square" rtlCol="0">
            <a:spAutoFit/>
          </a:bodyPr>
          <a:lstStyle/>
          <a:p>
            <a:pPr algn="ctr"/>
            <a:r>
              <a:rPr lang="en-US" dirty="0"/>
              <a:t>Communities that are disadvantaged require attention and effort  to redeem their community health</a:t>
            </a:r>
            <a:endParaRPr lang="en-AU"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48064" y="4149080"/>
            <a:ext cx="3563888" cy="2377113"/>
          </a:xfrm>
          <a:prstGeom prst="rect">
            <a:avLst/>
          </a:prstGeom>
        </p:spPr>
      </p:pic>
    </p:spTree>
    <p:extLst>
      <p:ext uri="{BB962C8B-B14F-4D97-AF65-F5344CB8AC3E}">
        <p14:creationId xmlns:p14="http://schemas.microsoft.com/office/powerpoint/2010/main" val="33435637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0"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33484"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2"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68234" y="3681413"/>
            <a:ext cx="357266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33"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1926"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400"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068"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694"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568"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223" y="-8467"/>
            <a:ext cx="4495777"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5386292" y="609600"/>
            <a:ext cx="3384742" cy="2227730"/>
          </a:xfrm>
        </p:spPr>
        <p:txBody>
          <a:bodyPr anchor="ctr">
            <a:normAutofit/>
          </a:bodyPr>
          <a:lstStyle/>
          <a:p>
            <a:r>
              <a:rPr lang="en-US">
                <a:solidFill>
                  <a:srgbClr val="FFFFFF"/>
                </a:solidFill>
              </a:rPr>
              <a:t>Addressing Disadvantage</a:t>
            </a:r>
            <a:endParaRPr lang="en-AU">
              <a:solidFill>
                <a:srgbClr val="FFFFFF"/>
              </a:solidFill>
            </a:endParaRPr>
          </a:p>
        </p:txBody>
      </p:sp>
      <p:pic>
        <p:nvPicPr>
          <p:cNvPr id="5" name="Picture 4" descr="A close up of a logo&#10;&#10;Description automatically generated">
            <a:extLst>
              <a:ext uri="{FF2B5EF4-FFF2-40B4-BE49-F238E27FC236}">
                <a16:creationId xmlns:a16="http://schemas.microsoft.com/office/drawing/2014/main" id="{35AE4A8C-5A3B-47B4-B744-3B460A91DC02}"/>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67938" y="2649064"/>
            <a:ext cx="2892580" cy="1648770"/>
          </a:xfrm>
          <a:prstGeom prst="rect">
            <a:avLst/>
          </a:prstGeom>
        </p:spPr>
      </p:pic>
      <p:sp>
        <p:nvSpPr>
          <p:cNvPr id="3" name="Content Placeholder 2"/>
          <p:cNvSpPr>
            <a:spLocks noGrp="1"/>
          </p:cNvSpPr>
          <p:nvPr>
            <p:ph idx="1"/>
          </p:nvPr>
        </p:nvSpPr>
        <p:spPr>
          <a:xfrm>
            <a:off x="5386293" y="2837329"/>
            <a:ext cx="3384741" cy="3317938"/>
          </a:xfrm>
        </p:spPr>
        <p:txBody>
          <a:bodyPr anchor="t">
            <a:normAutofit/>
          </a:bodyPr>
          <a:lstStyle/>
          <a:p>
            <a:pPr>
              <a:lnSpc>
                <a:spcPct val="90000"/>
              </a:lnSpc>
            </a:pPr>
            <a:r>
              <a:rPr lang="en-US" sz="1500">
                <a:solidFill>
                  <a:srgbClr val="FFFFFF"/>
                </a:solidFill>
              </a:rPr>
              <a:t>Is the responsibility of governments, policy makers, and the United Nations.</a:t>
            </a:r>
          </a:p>
          <a:p>
            <a:pPr>
              <a:lnSpc>
                <a:spcPct val="90000"/>
              </a:lnSpc>
            </a:pPr>
            <a:endParaRPr lang="en-US" sz="1500">
              <a:solidFill>
                <a:srgbClr val="FFFFFF"/>
              </a:solidFill>
            </a:endParaRPr>
          </a:p>
          <a:p>
            <a:pPr>
              <a:lnSpc>
                <a:spcPct val="90000"/>
              </a:lnSpc>
            </a:pPr>
            <a:r>
              <a:rPr lang="en-US" sz="1500">
                <a:solidFill>
                  <a:srgbClr val="FFFFFF"/>
                </a:solidFill>
              </a:rPr>
              <a:t>Funds should be directed towards projects or programs to reduce/eradicate poverty and disadvantage.</a:t>
            </a:r>
          </a:p>
          <a:p>
            <a:pPr>
              <a:lnSpc>
                <a:spcPct val="90000"/>
              </a:lnSpc>
            </a:pPr>
            <a:endParaRPr lang="en-US" sz="1500">
              <a:solidFill>
                <a:srgbClr val="FFFFFF"/>
              </a:solidFill>
            </a:endParaRPr>
          </a:p>
          <a:p>
            <a:pPr>
              <a:lnSpc>
                <a:spcPct val="90000"/>
              </a:lnSpc>
            </a:pPr>
            <a:r>
              <a:rPr lang="en-US" sz="1500">
                <a:solidFill>
                  <a:srgbClr val="FFFFFF"/>
                </a:solidFill>
              </a:rPr>
              <a:t>Example  “Indigenous Community Volunteers”</a:t>
            </a:r>
          </a:p>
          <a:p>
            <a:pPr marL="0" indent="0">
              <a:lnSpc>
                <a:spcPct val="90000"/>
              </a:lnSpc>
              <a:buNone/>
            </a:pPr>
            <a:r>
              <a:rPr lang="en-US" sz="1500">
                <a:solidFill>
                  <a:srgbClr val="FFFFFF"/>
                </a:solidFill>
                <a:hlinkClick r:id="rId4"/>
              </a:rPr>
              <a:t>http://www.icv.com.au/</a:t>
            </a:r>
            <a:endParaRPr lang="en-US" sz="1500">
              <a:solidFill>
                <a:srgbClr val="FFFFFF"/>
              </a:solidFill>
            </a:endParaRPr>
          </a:p>
          <a:p>
            <a:pPr marL="0" indent="0">
              <a:lnSpc>
                <a:spcPct val="90000"/>
              </a:lnSpc>
              <a:buNone/>
            </a:pPr>
            <a:endParaRPr lang="en-US" sz="1500">
              <a:solidFill>
                <a:srgbClr val="FFFFFF"/>
              </a:solidFill>
            </a:endParaRPr>
          </a:p>
        </p:txBody>
      </p:sp>
    </p:spTree>
    <p:extLst>
      <p:ext uri="{BB962C8B-B14F-4D97-AF65-F5344CB8AC3E}">
        <p14:creationId xmlns:p14="http://schemas.microsoft.com/office/powerpoint/2010/main" val="2639584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Community Development	</a:t>
            </a:r>
            <a:endParaRPr lang="en-AU" dirty="0"/>
          </a:p>
        </p:txBody>
      </p:sp>
      <p:sp>
        <p:nvSpPr>
          <p:cNvPr id="3" name="Subtitle 2"/>
          <p:cNvSpPr>
            <a:spLocks noGrp="1"/>
          </p:cNvSpPr>
          <p:nvPr>
            <p:ph type="subTitle" idx="1"/>
          </p:nvPr>
        </p:nvSpPr>
        <p:spPr/>
        <p:txBody>
          <a:bodyPr/>
          <a:lstStyle/>
          <a:p>
            <a:r>
              <a:rPr lang="en-US" dirty="0"/>
              <a:t>Part 1: </a:t>
            </a:r>
          </a:p>
          <a:p>
            <a:r>
              <a:rPr lang="en-US" dirty="0"/>
              <a:t>Definition, purpose and principles.</a:t>
            </a:r>
            <a:endParaRPr lang="en-AU" dirty="0"/>
          </a:p>
        </p:txBody>
      </p:sp>
    </p:spTree>
    <p:extLst>
      <p:ext uri="{BB962C8B-B14F-4D97-AF65-F5344CB8AC3E}">
        <p14:creationId xmlns:p14="http://schemas.microsoft.com/office/powerpoint/2010/main" val="8192430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xplosion 2 4"/>
          <p:cNvSpPr/>
          <p:nvPr/>
        </p:nvSpPr>
        <p:spPr>
          <a:xfrm>
            <a:off x="278736" y="1340528"/>
            <a:ext cx="5922232" cy="4075426"/>
          </a:xfrm>
          <a:prstGeom prst="irregularSeal2">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p:txBody>
          <a:bodyPr/>
          <a:lstStyle/>
          <a:p>
            <a:r>
              <a:rPr lang="en-US" dirty="0"/>
              <a:t>VALUING LOCAL KNOWLEDGE</a:t>
            </a:r>
            <a:endParaRPr lang="en-AU" dirty="0"/>
          </a:p>
        </p:txBody>
      </p:sp>
      <p:sp>
        <p:nvSpPr>
          <p:cNvPr id="4" name="TextBox 3"/>
          <p:cNvSpPr txBox="1"/>
          <p:nvPr/>
        </p:nvSpPr>
        <p:spPr>
          <a:xfrm>
            <a:off x="1331640" y="2849454"/>
            <a:ext cx="3528392" cy="1477328"/>
          </a:xfrm>
          <a:prstGeom prst="rect">
            <a:avLst/>
          </a:prstGeom>
          <a:noFill/>
        </p:spPr>
        <p:txBody>
          <a:bodyPr wrap="square" rtlCol="0">
            <a:spAutoFit/>
          </a:bodyPr>
          <a:lstStyle/>
          <a:p>
            <a:pPr algn="ctr"/>
            <a:r>
              <a:rPr lang="en-US" dirty="0"/>
              <a:t>We need to </a:t>
            </a:r>
            <a:r>
              <a:rPr lang="en-US" dirty="0" err="1"/>
              <a:t>recoqnise</a:t>
            </a:r>
            <a:r>
              <a:rPr lang="en-US" dirty="0"/>
              <a:t> that local knowledge is valuable and necessary for the success and sustainability of community development programs</a:t>
            </a:r>
            <a:endParaRPr lang="en-AU"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60032" y="4381019"/>
            <a:ext cx="3740727" cy="2069869"/>
          </a:xfrm>
          <a:prstGeom prst="rect">
            <a:avLst/>
          </a:prstGeom>
        </p:spPr>
      </p:pic>
    </p:spTree>
    <p:extLst>
      <p:ext uri="{BB962C8B-B14F-4D97-AF65-F5344CB8AC3E}">
        <p14:creationId xmlns:p14="http://schemas.microsoft.com/office/powerpoint/2010/main" val="22048029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rPr lang="en-US" dirty="0"/>
              <a:t>Valuing Local Knowledge</a:t>
            </a:r>
            <a:endParaRPr lang="en-AU" dirty="0"/>
          </a:p>
        </p:txBody>
      </p:sp>
      <p:sp>
        <p:nvSpPr>
          <p:cNvPr id="3" name="Content Placeholder 2"/>
          <p:cNvSpPr>
            <a:spLocks noGrp="1"/>
          </p:cNvSpPr>
          <p:nvPr>
            <p:ph idx="1"/>
          </p:nvPr>
        </p:nvSpPr>
        <p:spPr>
          <a:xfrm>
            <a:off x="4644008" y="1484784"/>
            <a:ext cx="3240359" cy="5373215"/>
          </a:xfrm>
        </p:spPr>
        <p:txBody>
          <a:bodyPr>
            <a:normAutofit/>
          </a:bodyPr>
          <a:lstStyle/>
          <a:p>
            <a:pPr>
              <a:lnSpc>
                <a:spcPct val="90000"/>
              </a:lnSpc>
            </a:pPr>
            <a:r>
              <a:rPr lang="en-US" dirty="0"/>
              <a:t>Communities will already have a sound knowledge of their environment, and it is important for community developers to </a:t>
            </a:r>
            <a:r>
              <a:rPr lang="en-US" dirty="0" err="1"/>
              <a:t>recognise</a:t>
            </a:r>
            <a:r>
              <a:rPr lang="en-US" dirty="0"/>
              <a:t> this.</a:t>
            </a:r>
          </a:p>
          <a:p>
            <a:pPr>
              <a:lnSpc>
                <a:spcPct val="90000"/>
              </a:lnSpc>
            </a:pPr>
            <a:endParaRPr lang="en-US" dirty="0"/>
          </a:p>
          <a:p>
            <a:pPr>
              <a:lnSpc>
                <a:spcPct val="90000"/>
              </a:lnSpc>
            </a:pPr>
            <a:r>
              <a:rPr lang="en-US" dirty="0"/>
              <a:t>Health promoters can facilitate locals to use the skills that will both develop and maintain their sustainability.</a:t>
            </a:r>
          </a:p>
          <a:p>
            <a:pPr>
              <a:lnSpc>
                <a:spcPct val="90000"/>
              </a:lnSpc>
            </a:pPr>
            <a:endParaRPr lang="en-US" dirty="0"/>
          </a:p>
          <a:p>
            <a:pPr>
              <a:lnSpc>
                <a:spcPct val="90000"/>
              </a:lnSpc>
            </a:pPr>
            <a:r>
              <a:rPr lang="en-AU" dirty="0">
                <a:hlinkClick r:id="rId2"/>
              </a:rPr>
              <a:t>https://www.anbg.gov.au/gardens/education/programs/pdfs/aboriginal_plant_use_and_technology.pdf</a:t>
            </a:r>
            <a:r>
              <a:rPr lang="en-AU" dirty="0"/>
              <a:t> </a:t>
            </a:r>
            <a:endParaRPr lang="en-US" dirty="0"/>
          </a:p>
          <a:p>
            <a:pPr marL="0" indent="0">
              <a:lnSpc>
                <a:spcPct val="90000"/>
              </a:lnSpc>
              <a:buNone/>
            </a:pPr>
            <a:endParaRPr lang="en-AU" sz="1100" dirty="0"/>
          </a:p>
          <a:p>
            <a:pPr>
              <a:lnSpc>
                <a:spcPct val="90000"/>
              </a:lnSpc>
            </a:pPr>
            <a:endParaRPr lang="en-AU" sz="1100" dirty="0"/>
          </a:p>
        </p:txBody>
      </p:sp>
      <p:pic>
        <p:nvPicPr>
          <p:cNvPr id="5" name="Picture 4" descr="A group of people standing in the grass&#10;&#10;Description automatically generated">
            <a:extLst>
              <a:ext uri="{FF2B5EF4-FFF2-40B4-BE49-F238E27FC236}">
                <a16:creationId xmlns:a16="http://schemas.microsoft.com/office/drawing/2014/main" id="{5DC2914F-F882-4C0B-A5AC-4F4B19A4E3BA}"/>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6710" r="23357" b="2"/>
          <a:stretch/>
        </p:blipFill>
        <p:spPr>
          <a:xfrm>
            <a:off x="508000" y="2159331"/>
            <a:ext cx="4067572" cy="3882362"/>
          </a:xfrm>
          <a:prstGeom prst="rect">
            <a:avLst/>
          </a:prstGeom>
        </p:spPr>
      </p:pic>
      <p:sp>
        <p:nvSpPr>
          <p:cNvPr id="6" name="TextBox 5">
            <a:extLst>
              <a:ext uri="{FF2B5EF4-FFF2-40B4-BE49-F238E27FC236}">
                <a16:creationId xmlns:a16="http://schemas.microsoft.com/office/drawing/2014/main" id="{206803E5-71E8-4F2F-9D2D-0F46BFF8C0F1}"/>
              </a:ext>
            </a:extLst>
          </p:cNvPr>
          <p:cNvSpPr txBox="1"/>
          <p:nvPr/>
        </p:nvSpPr>
        <p:spPr>
          <a:xfrm>
            <a:off x="2178762" y="5841638"/>
            <a:ext cx="2396810"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4" tooltip="http://opentextbc.ca/introtourism/chapter/chapter-12-aboriginal-tourism">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5" tooltip="https://creativecommons.org/licenses/by/3.0/">
                  <a:extLst>
                    <a:ext uri="{A12FA001-AC4F-418D-AE19-62706E023703}">
                      <ahyp:hlinkClr xmlns:ahyp="http://schemas.microsoft.com/office/drawing/2018/hyperlinkcolor" val="tx"/>
                    </a:ext>
                  </a:extLst>
                </a:hlinkClick>
              </a:rPr>
              <a:t>CC BY</a:t>
            </a:r>
            <a:endParaRPr lang="en-AU" sz="700">
              <a:solidFill>
                <a:srgbClr val="FFFFFF"/>
              </a:solidFill>
            </a:endParaRPr>
          </a:p>
        </p:txBody>
      </p:sp>
    </p:spTree>
    <p:extLst>
      <p:ext uri="{BB962C8B-B14F-4D97-AF65-F5344CB8AC3E}">
        <p14:creationId xmlns:p14="http://schemas.microsoft.com/office/powerpoint/2010/main" val="2691382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Revision Questions:</a:t>
            </a:r>
            <a:endParaRPr lang="en-AU" dirty="0"/>
          </a:p>
        </p:txBody>
      </p:sp>
      <p:sp>
        <p:nvSpPr>
          <p:cNvPr id="3" name="Content Placeholder 2"/>
          <p:cNvSpPr>
            <a:spLocks noGrp="1"/>
          </p:cNvSpPr>
          <p:nvPr>
            <p:ph idx="1"/>
          </p:nvPr>
        </p:nvSpPr>
        <p:spPr/>
        <p:txBody>
          <a:bodyPr>
            <a:normAutofit/>
          </a:bodyPr>
          <a:lstStyle/>
          <a:p>
            <a:r>
              <a:rPr lang="en-US" dirty="0"/>
              <a:t>Outline 2 communities that would benefit from community development in Australia and why.</a:t>
            </a:r>
          </a:p>
          <a:p>
            <a:endParaRPr lang="en-US" dirty="0"/>
          </a:p>
          <a:p>
            <a:r>
              <a:rPr lang="en-US" dirty="0"/>
              <a:t>Research “Indigenous Community Volunteers” and find examples of how it addresses the six principles of community development.</a:t>
            </a:r>
            <a:endParaRPr lang="en-AU" dirty="0"/>
          </a:p>
        </p:txBody>
      </p:sp>
    </p:spTree>
    <p:extLst>
      <p:ext uri="{BB962C8B-B14F-4D97-AF65-F5344CB8AC3E}">
        <p14:creationId xmlns:p14="http://schemas.microsoft.com/office/powerpoint/2010/main" val="1701535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endParaRPr lang="en-AU" dirty="0"/>
          </a:p>
        </p:txBody>
      </p:sp>
      <p:sp>
        <p:nvSpPr>
          <p:cNvPr id="3" name="Content Placeholder 2"/>
          <p:cNvSpPr>
            <a:spLocks noGrp="1"/>
          </p:cNvSpPr>
          <p:nvPr>
            <p:ph idx="1"/>
          </p:nvPr>
        </p:nvSpPr>
        <p:spPr/>
        <p:txBody>
          <a:bodyPr>
            <a:normAutofit/>
          </a:bodyPr>
          <a:lstStyle/>
          <a:p>
            <a:pPr marL="0" indent="0">
              <a:buNone/>
            </a:pPr>
            <a:r>
              <a:rPr lang="en-US" dirty="0"/>
              <a:t>On a lined piece of paper, write a response to the following question:</a:t>
            </a:r>
          </a:p>
          <a:p>
            <a:pPr marL="0" indent="0">
              <a:buNone/>
            </a:pPr>
            <a:endParaRPr lang="en-US" dirty="0"/>
          </a:p>
          <a:p>
            <a:pPr marL="0" indent="0">
              <a:buNone/>
            </a:pPr>
            <a:r>
              <a:rPr lang="en-US" dirty="0"/>
              <a:t>Identify and define </a:t>
            </a:r>
            <a:r>
              <a:rPr lang="en-US" b="1" u="sng" dirty="0"/>
              <a:t>FOUR</a:t>
            </a:r>
            <a:r>
              <a:rPr lang="en-US" dirty="0"/>
              <a:t> of the six principles of Community Development.  Explain why each is important to the implementation of an effective community development initiative.</a:t>
            </a:r>
          </a:p>
          <a:p>
            <a:pPr marL="0" indent="0">
              <a:buNone/>
            </a:pPr>
            <a:endParaRPr lang="en-US" dirty="0"/>
          </a:p>
          <a:p>
            <a:pPr marL="0" indent="0">
              <a:buNone/>
            </a:pPr>
            <a:r>
              <a:rPr lang="en-US" dirty="0"/>
              <a:t>(12 marks)</a:t>
            </a:r>
            <a:endParaRPr lang="en-AU" dirty="0"/>
          </a:p>
        </p:txBody>
      </p:sp>
    </p:spTree>
    <p:extLst>
      <p:ext uri="{BB962C8B-B14F-4D97-AF65-F5344CB8AC3E}">
        <p14:creationId xmlns:p14="http://schemas.microsoft.com/office/powerpoint/2010/main" val="25468227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47AC5-719B-4389-8C89-ECFADF1E245E}"/>
              </a:ext>
            </a:extLst>
          </p:cNvPr>
          <p:cNvSpPr>
            <a:spLocks noGrp="1"/>
          </p:cNvSpPr>
          <p:nvPr>
            <p:ph type="title"/>
          </p:nvPr>
        </p:nvSpPr>
        <p:spPr/>
        <p:txBody>
          <a:bodyPr/>
          <a:lstStyle/>
          <a:p>
            <a:r>
              <a:rPr lang="en-US" dirty="0"/>
              <a:t>Syllabus link</a:t>
            </a:r>
            <a:endParaRPr lang="en-AU" dirty="0"/>
          </a:p>
        </p:txBody>
      </p:sp>
      <p:pic>
        <p:nvPicPr>
          <p:cNvPr id="4" name="Content Placeholder 3">
            <a:extLst>
              <a:ext uri="{FF2B5EF4-FFF2-40B4-BE49-F238E27FC236}">
                <a16:creationId xmlns:a16="http://schemas.microsoft.com/office/drawing/2014/main" id="{4A42FC9D-B76E-4D91-82A9-888C67EC207E}"/>
              </a:ext>
            </a:extLst>
          </p:cNvPr>
          <p:cNvPicPr>
            <a:picLocks noGrp="1" noChangeAspect="1"/>
          </p:cNvPicPr>
          <p:nvPr>
            <p:ph idx="1"/>
          </p:nvPr>
        </p:nvPicPr>
        <p:blipFill>
          <a:blip r:embed="rId2"/>
          <a:stretch>
            <a:fillRect/>
          </a:stretch>
        </p:blipFill>
        <p:spPr>
          <a:xfrm>
            <a:off x="251520" y="1340768"/>
            <a:ext cx="8666003" cy="5400600"/>
          </a:xfrm>
          <a:prstGeom prst="rect">
            <a:avLst/>
          </a:prstGeom>
        </p:spPr>
      </p:pic>
    </p:spTree>
    <p:extLst>
      <p:ext uri="{BB962C8B-B14F-4D97-AF65-F5344CB8AC3E}">
        <p14:creationId xmlns:p14="http://schemas.microsoft.com/office/powerpoint/2010/main" val="12584910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a:t>
            </a:r>
            <a:endParaRPr lang="en-AU" dirty="0"/>
          </a:p>
        </p:txBody>
      </p:sp>
      <p:sp>
        <p:nvSpPr>
          <p:cNvPr id="3" name="Content Placeholder 2"/>
          <p:cNvSpPr>
            <a:spLocks noGrp="1"/>
          </p:cNvSpPr>
          <p:nvPr>
            <p:ph idx="1"/>
          </p:nvPr>
        </p:nvSpPr>
        <p:spPr/>
        <p:txBody>
          <a:bodyPr/>
          <a:lstStyle/>
          <a:p>
            <a:pPr marL="0" indent="0">
              <a:buNone/>
            </a:pPr>
            <a:r>
              <a:rPr lang="en-US" dirty="0"/>
              <a:t>Egger, G., Spark, R., &amp; Donovan, R. (2005). </a:t>
            </a:r>
            <a:r>
              <a:rPr lang="en-US" i="1" dirty="0"/>
              <a:t>Health 	Promotion Strategies and Methods (Second Edition). 	</a:t>
            </a:r>
            <a:r>
              <a:rPr lang="en-US" dirty="0"/>
              <a:t>Australia: McGraw-Hill Medical.</a:t>
            </a:r>
            <a:endParaRPr lang="en-AU" dirty="0"/>
          </a:p>
          <a:p>
            <a:pPr marL="0" indent="0">
              <a:buNone/>
            </a:pPr>
            <a:r>
              <a:rPr lang="en-US" dirty="0"/>
              <a:t>Lockhart, E. (2010). </a:t>
            </a:r>
            <a:r>
              <a:rPr lang="en-US" i="1" dirty="0"/>
              <a:t>Health Studies Stage 2A-b. </a:t>
            </a:r>
            <a:r>
              <a:rPr lang="en-US" dirty="0" err="1"/>
              <a:t>Madeley</a:t>
            </a:r>
            <a:r>
              <a:rPr lang="en-US" dirty="0"/>
              <a:t>: 	Print Publishing.</a:t>
            </a:r>
            <a:endParaRPr lang="en-AU" dirty="0"/>
          </a:p>
          <a:p>
            <a:pPr marL="0" indent="0">
              <a:buNone/>
            </a:pPr>
            <a:endParaRPr lang="en-AU" dirty="0"/>
          </a:p>
        </p:txBody>
      </p:sp>
    </p:spTree>
    <p:extLst>
      <p:ext uri="{BB962C8B-B14F-4D97-AF65-F5344CB8AC3E}">
        <p14:creationId xmlns:p14="http://schemas.microsoft.com/office/powerpoint/2010/main" val="37058892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Revision from yesterday:</a:t>
            </a:r>
            <a:endParaRPr lang="en-AU" dirty="0"/>
          </a:p>
        </p:txBody>
      </p:sp>
      <p:sp>
        <p:nvSpPr>
          <p:cNvPr id="3" name="Content Placeholder 2"/>
          <p:cNvSpPr>
            <a:spLocks noGrp="1"/>
          </p:cNvSpPr>
          <p:nvPr>
            <p:ph idx="1"/>
          </p:nvPr>
        </p:nvSpPr>
        <p:spPr/>
        <p:txBody>
          <a:bodyPr>
            <a:normAutofit/>
          </a:bodyPr>
          <a:lstStyle/>
          <a:p>
            <a:r>
              <a:rPr lang="en-US" dirty="0"/>
              <a:t>Explain, using a definition </a:t>
            </a:r>
            <a:r>
              <a:rPr lang="en-US" u="sng" dirty="0"/>
              <a:t>and</a:t>
            </a:r>
            <a:r>
              <a:rPr lang="en-US" dirty="0"/>
              <a:t> your own words, what Community Development is.</a:t>
            </a:r>
          </a:p>
          <a:p>
            <a:pPr marL="0" indent="0">
              <a:buNone/>
            </a:pPr>
            <a:r>
              <a:rPr lang="en-US" dirty="0"/>
              <a:t>(short paragraph)</a:t>
            </a:r>
          </a:p>
          <a:p>
            <a:endParaRPr lang="en-US" dirty="0"/>
          </a:p>
          <a:p>
            <a:r>
              <a:rPr lang="en-US" dirty="0"/>
              <a:t>Explain (with reference to an example) what type of communities might require intervention with a community development program.</a:t>
            </a:r>
          </a:p>
          <a:p>
            <a:pPr marL="0" indent="0">
              <a:buNone/>
            </a:pPr>
            <a:r>
              <a:rPr lang="en-US" dirty="0"/>
              <a:t>(short paragraph)</a:t>
            </a:r>
          </a:p>
          <a:p>
            <a:endParaRPr lang="en-AU" dirty="0"/>
          </a:p>
        </p:txBody>
      </p:sp>
    </p:spTree>
    <p:extLst>
      <p:ext uri="{BB962C8B-B14F-4D97-AF65-F5344CB8AC3E}">
        <p14:creationId xmlns:p14="http://schemas.microsoft.com/office/powerpoint/2010/main" val="23158676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Community Development</a:t>
            </a:r>
            <a:br>
              <a:rPr lang="en-US" dirty="0"/>
            </a:br>
            <a:endParaRPr lang="en-AU" sz="2800" dirty="0"/>
          </a:p>
        </p:txBody>
      </p:sp>
      <p:sp>
        <p:nvSpPr>
          <p:cNvPr id="3" name="Subtitle 2"/>
          <p:cNvSpPr>
            <a:spLocks noGrp="1"/>
          </p:cNvSpPr>
          <p:nvPr>
            <p:ph type="subTitle" idx="1"/>
          </p:nvPr>
        </p:nvSpPr>
        <p:spPr>
          <a:xfrm>
            <a:off x="1371600" y="3356992"/>
            <a:ext cx="6400800" cy="2281808"/>
          </a:xfrm>
        </p:spPr>
        <p:txBody>
          <a:bodyPr>
            <a:normAutofit/>
          </a:bodyPr>
          <a:lstStyle/>
          <a:p>
            <a:r>
              <a:rPr lang="en-US" dirty="0"/>
              <a:t>Part 2</a:t>
            </a:r>
          </a:p>
          <a:p>
            <a:pPr marL="342900" indent="-342900">
              <a:buFont typeface="Arial" panose="020B0604020202020204" pitchFamily="34" charset="0"/>
              <a:buChar char="•"/>
            </a:pPr>
            <a:r>
              <a:rPr lang="en-US" dirty="0"/>
              <a:t>Levels of participation</a:t>
            </a:r>
          </a:p>
          <a:p>
            <a:pPr marL="342900" indent="-342900">
              <a:buFont typeface="Arial" panose="020B0604020202020204" pitchFamily="34" charset="0"/>
              <a:buChar char="•"/>
            </a:pPr>
            <a:r>
              <a:rPr lang="en-US" dirty="0"/>
              <a:t>Relationship between Participation and Empowerment</a:t>
            </a:r>
          </a:p>
          <a:p>
            <a:pPr marL="342900" indent="-342900">
              <a:buFont typeface="Arial" panose="020B0604020202020204" pitchFamily="34" charset="0"/>
              <a:buChar char="•"/>
            </a:pPr>
            <a:r>
              <a:rPr lang="en-US" dirty="0"/>
              <a:t>Jakarta Declaration</a:t>
            </a:r>
            <a:endParaRPr lang="en-AU" dirty="0"/>
          </a:p>
        </p:txBody>
      </p:sp>
    </p:spTree>
    <p:extLst>
      <p:ext uri="{BB962C8B-B14F-4D97-AF65-F5344CB8AC3E}">
        <p14:creationId xmlns:p14="http://schemas.microsoft.com/office/powerpoint/2010/main" val="22509666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endParaRPr lang="en-AU" dirty="0"/>
          </a:p>
        </p:txBody>
      </p:sp>
      <p:sp>
        <p:nvSpPr>
          <p:cNvPr id="3" name="Content Placeholder 2"/>
          <p:cNvSpPr>
            <a:spLocks noGrp="1"/>
          </p:cNvSpPr>
          <p:nvPr>
            <p:ph idx="1"/>
          </p:nvPr>
        </p:nvSpPr>
        <p:spPr/>
        <p:txBody>
          <a:bodyPr/>
          <a:lstStyle/>
          <a:p>
            <a:r>
              <a:rPr lang="en-US" dirty="0"/>
              <a:t>What would make YOU want to get involved in the development of YOUR community?</a:t>
            </a:r>
          </a:p>
          <a:p>
            <a:pPr marL="0" indent="0">
              <a:buNone/>
            </a:pPr>
            <a:endParaRPr lang="en-US" dirty="0"/>
          </a:p>
          <a:p>
            <a:pPr marL="0" indent="0">
              <a:buNone/>
            </a:pPr>
            <a:r>
              <a:rPr lang="en-US" dirty="0"/>
              <a:t>-having time</a:t>
            </a:r>
          </a:p>
          <a:p>
            <a:pPr marL="0" indent="0">
              <a:buNone/>
            </a:pPr>
            <a:r>
              <a:rPr lang="en-US" dirty="0"/>
              <a:t>-If you are passionate </a:t>
            </a:r>
          </a:p>
          <a:p>
            <a:pPr marL="0" indent="0">
              <a:buNone/>
            </a:pPr>
            <a:r>
              <a:rPr lang="en-US" dirty="0"/>
              <a:t>-you see a need for improvement</a:t>
            </a:r>
          </a:p>
          <a:p>
            <a:pPr marL="0" indent="0">
              <a:buNone/>
            </a:pPr>
            <a:r>
              <a:rPr lang="en-US" dirty="0"/>
              <a:t>-you are directly involved in that aspect of your community </a:t>
            </a:r>
            <a:endParaRPr lang="en-AU" dirty="0"/>
          </a:p>
        </p:txBody>
      </p:sp>
    </p:spTree>
    <p:extLst>
      <p:ext uri="{BB962C8B-B14F-4D97-AF65-F5344CB8AC3E}">
        <p14:creationId xmlns:p14="http://schemas.microsoft.com/office/powerpoint/2010/main" val="2520849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Levels of Participation</a:t>
            </a:r>
            <a:endParaRPr lang="en-AU" dirty="0"/>
          </a:p>
        </p:txBody>
      </p:sp>
      <p:sp>
        <p:nvSpPr>
          <p:cNvPr id="3" name="Content Placeholder 2"/>
          <p:cNvSpPr>
            <a:spLocks noGrp="1"/>
          </p:cNvSpPr>
          <p:nvPr>
            <p:ph idx="1"/>
          </p:nvPr>
        </p:nvSpPr>
        <p:spPr/>
        <p:txBody>
          <a:bodyPr>
            <a:normAutofit/>
          </a:bodyPr>
          <a:lstStyle/>
          <a:p>
            <a:r>
              <a:rPr lang="en-US" dirty="0"/>
              <a:t>Outline how much input the COMMUNITY has in the DECISION MAKING and ACTION in the INTERVENTION.</a:t>
            </a:r>
          </a:p>
          <a:p>
            <a:endParaRPr lang="en-US" dirty="0"/>
          </a:p>
          <a:p>
            <a:pPr marL="0" indent="0">
              <a:buNone/>
            </a:pPr>
            <a:r>
              <a:rPr lang="en-US" dirty="0"/>
              <a:t>Level 1: Information (lowest level)</a:t>
            </a:r>
          </a:p>
          <a:p>
            <a:pPr marL="0" indent="0">
              <a:buNone/>
            </a:pPr>
            <a:r>
              <a:rPr lang="en-US" dirty="0"/>
              <a:t>Level 2: Consultation</a:t>
            </a:r>
          </a:p>
          <a:p>
            <a:pPr marL="0" indent="0">
              <a:buNone/>
            </a:pPr>
            <a:r>
              <a:rPr lang="en-US" dirty="0"/>
              <a:t>Level 3: Deciding Together</a:t>
            </a:r>
          </a:p>
          <a:p>
            <a:pPr marL="0" indent="0">
              <a:buNone/>
            </a:pPr>
            <a:r>
              <a:rPr lang="en-US" dirty="0"/>
              <a:t>Level 4: Acting Together</a:t>
            </a:r>
          </a:p>
          <a:p>
            <a:pPr marL="0" indent="0">
              <a:buNone/>
            </a:pPr>
            <a:r>
              <a:rPr lang="en-US" dirty="0"/>
              <a:t>Level 5: Supporting Community Interest. (highest level)</a:t>
            </a:r>
          </a:p>
          <a:p>
            <a:pPr marL="0" indent="0">
              <a:buNone/>
            </a:pPr>
            <a:endParaRPr lang="en-US" dirty="0"/>
          </a:p>
          <a:p>
            <a:pPr marL="0" indent="0">
              <a:buNone/>
            </a:pPr>
            <a:r>
              <a:rPr lang="en-AU" dirty="0">
                <a:hlinkClick r:id="rId2"/>
              </a:rPr>
              <a:t>https://www.youtube.com/watch?v=2Rj6xyVwR3g</a:t>
            </a:r>
            <a:r>
              <a:rPr lang="en-AU" dirty="0"/>
              <a:t> 1:21</a:t>
            </a:r>
          </a:p>
        </p:txBody>
      </p:sp>
    </p:spTree>
    <p:extLst>
      <p:ext uri="{BB962C8B-B14F-4D97-AF65-F5344CB8AC3E}">
        <p14:creationId xmlns:p14="http://schemas.microsoft.com/office/powerpoint/2010/main" val="3042578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47AC5-719B-4389-8C89-ECFADF1E245E}"/>
              </a:ext>
            </a:extLst>
          </p:cNvPr>
          <p:cNvSpPr>
            <a:spLocks noGrp="1"/>
          </p:cNvSpPr>
          <p:nvPr>
            <p:ph type="title"/>
          </p:nvPr>
        </p:nvSpPr>
        <p:spPr/>
        <p:txBody>
          <a:bodyPr/>
          <a:lstStyle/>
          <a:p>
            <a:r>
              <a:rPr lang="en-US" dirty="0"/>
              <a:t>Syllabus link</a:t>
            </a:r>
            <a:endParaRPr lang="en-AU" dirty="0"/>
          </a:p>
        </p:txBody>
      </p:sp>
      <p:pic>
        <p:nvPicPr>
          <p:cNvPr id="4" name="Content Placeholder 3">
            <a:extLst>
              <a:ext uri="{FF2B5EF4-FFF2-40B4-BE49-F238E27FC236}">
                <a16:creationId xmlns:a16="http://schemas.microsoft.com/office/drawing/2014/main" id="{4A42FC9D-B76E-4D91-82A9-888C67EC207E}"/>
              </a:ext>
            </a:extLst>
          </p:cNvPr>
          <p:cNvPicPr>
            <a:picLocks noGrp="1" noChangeAspect="1"/>
          </p:cNvPicPr>
          <p:nvPr>
            <p:ph idx="1"/>
          </p:nvPr>
        </p:nvPicPr>
        <p:blipFill>
          <a:blip r:embed="rId2"/>
          <a:stretch>
            <a:fillRect/>
          </a:stretch>
        </p:blipFill>
        <p:spPr>
          <a:xfrm>
            <a:off x="251520" y="1340768"/>
            <a:ext cx="8666003" cy="5400600"/>
          </a:xfrm>
          <a:prstGeom prst="rect">
            <a:avLst/>
          </a:prstGeom>
        </p:spPr>
      </p:pic>
    </p:spTree>
    <p:extLst>
      <p:ext uri="{BB962C8B-B14F-4D97-AF65-F5344CB8AC3E}">
        <p14:creationId xmlns:p14="http://schemas.microsoft.com/office/powerpoint/2010/main" val="38287348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each level look like?</a:t>
            </a:r>
            <a:endParaRPr lang="en-AU" dirty="0"/>
          </a:p>
        </p:txBody>
      </p:sp>
      <p:sp>
        <p:nvSpPr>
          <p:cNvPr id="3" name="Content Placeholder 2"/>
          <p:cNvSpPr>
            <a:spLocks noGrp="1"/>
          </p:cNvSpPr>
          <p:nvPr>
            <p:ph idx="1"/>
          </p:nvPr>
        </p:nvSpPr>
        <p:spPr/>
        <p:txBody>
          <a:bodyPr>
            <a:normAutofit/>
          </a:bodyPr>
          <a:lstStyle/>
          <a:p>
            <a:r>
              <a:rPr lang="en-US" dirty="0"/>
              <a:t>Example:    TRAFFIC CONGESTION!!</a:t>
            </a:r>
          </a:p>
          <a:p>
            <a:r>
              <a:rPr lang="en-US" dirty="0"/>
              <a:t>Urban Development is aiming to reduce the number of cars on the road and increase/encourage bicycle use and pedestrian/walkway use.</a:t>
            </a:r>
          </a:p>
          <a:p>
            <a:endParaRPr lang="en-US" dirty="0"/>
          </a:p>
          <a:p>
            <a:endParaRPr lang="en-US" dirty="0"/>
          </a:p>
          <a:p>
            <a:r>
              <a:rPr lang="en-US" dirty="0"/>
              <a:t>Let’s see how the </a:t>
            </a:r>
            <a:r>
              <a:rPr lang="en-US" u="sng" dirty="0"/>
              <a:t>Levels of Participation </a:t>
            </a:r>
            <a:r>
              <a:rPr lang="en-US" dirty="0"/>
              <a:t>could assist in Community Development in this area:</a:t>
            </a:r>
            <a:endParaRPr lang="en-AU" u="sng" dirty="0"/>
          </a:p>
        </p:txBody>
      </p:sp>
    </p:spTree>
    <p:extLst>
      <p:ext uri="{BB962C8B-B14F-4D97-AF65-F5344CB8AC3E}">
        <p14:creationId xmlns:p14="http://schemas.microsoft.com/office/powerpoint/2010/main" val="4265404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LEVEL 1: Information</a:t>
            </a:r>
            <a:endParaRPr lang="en-AU" dirty="0"/>
          </a:p>
        </p:txBody>
      </p:sp>
      <p:sp>
        <p:nvSpPr>
          <p:cNvPr id="3" name="Content Placeholder 2"/>
          <p:cNvSpPr>
            <a:spLocks noGrp="1"/>
          </p:cNvSpPr>
          <p:nvPr>
            <p:ph idx="1"/>
          </p:nvPr>
        </p:nvSpPr>
        <p:spPr/>
        <p:txBody>
          <a:bodyPr>
            <a:normAutofit/>
          </a:bodyPr>
          <a:lstStyle/>
          <a:p>
            <a:r>
              <a:rPr lang="en-US" dirty="0"/>
              <a:t>People of the community are not really involved in the decision making and planning, rather they are INFORMED by the </a:t>
            </a:r>
            <a:r>
              <a:rPr lang="en-US" u="sng" dirty="0"/>
              <a:t>Organizers of the intervention</a:t>
            </a:r>
            <a:r>
              <a:rPr lang="en-US" dirty="0"/>
              <a:t> of what is going to happen.</a:t>
            </a:r>
          </a:p>
          <a:p>
            <a:endParaRPr lang="en-US" dirty="0"/>
          </a:p>
          <a:p>
            <a:r>
              <a:rPr lang="en-US" dirty="0" err="1"/>
              <a:t>Eg</a:t>
            </a:r>
            <a:r>
              <a:rPr lang="en-US" dirty="0"/>
              <a:t>. Government Departments make all the decisions to try to improve the issue. They carry out the intervention.</a:t>
            </a:r>
            <a:r>
              <a:rPr lang="en-AU" dirty="0"/>
              <a:t> The government produces billboards and </a:t>
            </a:r>
            <a:r>
              <a:rPr lang="en-AU" dirty="0" err="1"/>
              <a:t>tv</a:t>
            </a:r>
            <a:r>
              <a:rPr lang="en-AU" dirty="0"/>
              <a:t> ads to inform the community of what will be taking place, like road widening or new </a:t>
            </a:r>
            <a:r>
              <a:rPr lang="en-AU"/>
              <a:t>traffic lights.</a:t>
            </a:r>
            <a:endParaRPr lang="en-US" dirty="0"/>
          </a:p>
        </p:txBody>
      </p:sp>
    </p:spTree>
    <p:extLst>
      <p:ext uri="{BB962C8B-B14F-4D97-AF65-F5344CB8AC3E}">
        <p14:creationId xmlns:p14="http://schemas.microsoft.com/office/powerpoint/2010/main" val="1932995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LEVEL 2: Consultation</a:t>
            </a:r>
            <a:endParaRPr lang="en-AU" dirty="0"/>
          </a:p>
        </p:txBody>
      </p:sp>
      <p:sp>
        <p:nvSpPr>
          <p:cNvPr id="3" name="Content Placeholder 2"/>
          <p:cNvSpPr>
            <a:spLocks noGrp="1"/>
          </p:cNvSpPr>
          <p:nvPr>
            <p:ph idx="1"/>
          </p:nvPr>
        </p:nvSpPr>
        <p:spPr/>
        <p:txBody>
          <a:bodyPr>
            <a:normAutofit fontScale="85000" lnSpcReduction="20000"/>
          </a:bodyPr>
          <a:lstStyle/>
          <a:p>
            <a:r>
              <a:rPr lang="en-US" dirty="0"/>
              <a:t>The community is more involved!</a:t>
            </a:r>
          </a:p>
          <a:p>
            <a:r>
              <a:rPr lang="en-US" dirty="0"/>
              <a:t>The community is asked for their feedback and opinions on the planned interventions. </a:t>
            </a:r>
          </a:p>
          <a:p>
            <a:r>
              <a:rPr lang="en-US" dirty="0"/>
              <a:t>Usually they are offered several options and asked for their feedback/opinions.</a:t>
            </a:r>
          </a:p>
          <a:p>
            <a:r>
              <a:rPr lang="en-US" dirty="0"/>
              <a:t>the ultimate decision (and action) is made by the </a:t>
            </a:r>
            <a:r>
              <a:rPr lang="en-US" u="sng" dirty="0" err="1"/>
              <a:t>organisers</a:t>
            </a:r>
            <a:r>
              <a:rPr lang="en-US" u="sng" dirty="0"/>
              <a:t> of the intervention.</a:t>
            </a:r>
          </a:p>
          <a:p>
            <a:r>
              <a:rPr lang="en-US" dirty="0"/>
              <a:t>The feedback MAY or MAY NOT actually be considered.</a:t>
            </a:r>
          </a:p>
          <a:p>
            <a:endParaRPr lang="en-US" dirty="0"/>
          </a:p>
          <a:p>
            <a:r>
              <a:rPr lang="en-US" dirty="0" err="1"/>
              <a:t>Eg</a:t>
            </a:r>
            <a:r>
              <a:rPr lang="en-US" dirty="0"/>
              <a:t>. Government produces TV ads and billboards to offer a variety of solutions/options on how to reduce traffic congestion. Open Council Forum meetings are available for attendance by community members. Feedback is optional, and often in the form of an online survey. Government makes the ultimate decision and work is carried out by companies contracted by the government.  </a:t>
            </a:r>
            <a:endParaRPr lang="en-AU" dirty="0"/>
          </a:p>
        </p:txBody>
      </p:sp>
    </p:spTree>
    <p:extLst>
      <p:ext uri="{BB962C8B-B14F-4D97-AF65-F5344CB8AC3E}">
        <p14:creationId xmlns:p14="http://schemas.microsoft.com/office/powerpoint/2010/main" val="2303261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LEVEL 3: Deciding Together</a:t>
            </a:r>
            <a:endParaRPr lang="en-AU" dirty="0"/>
          </a:p>
        </p:txBody>
      </p:sp>
      <p:sp>
        <p:nvSpPr>
          <p:cNvPr id="3" name="Content Placeholder 2"/>
          <p:cNvSpPr>
            <a:spLocks noGrp="1"/>
          </p:cNvSpPr>
          <p:nvPr>
            <p:ph idx="1"/>
          </p:nvPr>
        </p:nvSpPr>
        <p:spPr/>
        <p:txBody>
          <a:bodyPr>
            <a:normAutofit/>
          </a:bodyPr>
          <a:lstStyle/>
          <a:p>
            <a:r>
              <a:rPr lang="en-US" dirty="0"/>
              <a:t>Community members involved in decision making.</a:t>
            </a:r>
          </a:p>
          <a:p>
            <a:r>
              <a:rPr lang="en-US" u="sng" dirty="0" err="1"/>
              <a:t>Organisers</a:t>
            </a:r>
            <a:r>
              <a:rPr lang="en-US" u="sng" dirty="0"/>
              <a:t> of the Intervention </a:t>
            </a:r>
            <a:r>
              <a:rPr lang="en-US" dirty="0"/>
              <a:t>meet with community members (usually in round table discussion or vote format)</a:t>
            </a:r>
          </a:p>
          <a:p>
            <a:r>
              <a:rPr lang="en-US" u="sng" dirty="0" err="1"/>
              <a:t>Organisers</a:t>
            </a:r>
            <a:r>
              <a:rPr lang="en-US" u="sng" dirty="0"/>
              <a:t> of the Intervention</a:t>
            </a:r>
            <a:r>
              <a:rPr lang="en-US" dirty="0"/>
              <a:t> still put the plan into action.</a:t>
            </a:r>
          </a:p>
          <a:p>
            <a:endParaRPr lang="en-US" u="sng" dirty="0"/>
          </a:p>
          <a:p>
            <a:r>
              <a:rPr lang="en-US" dirty="0" err="1"/>
              <a:t>Eg</a:t>
            </a:r>
            <a:r>
              <a:rPr lang="en-US" dirty="0"/>
              <a:t>. Government departments work with members of the community to come up with a plan to reduce traffic congestion. A vote or referendum is held. </a:t>
            </a:r>
            <a:endParaRPr lang="en-AU" dirty="0"/>
          </a:p>
        </p:txBody>
      </p:sp>
    </p:spTree>
    <p:extLst>
      <p:ext uri="{BB962C8B-B14F-4D97-AF65-F5344CB8AC3E}">
        <p14:creationId xmlns:p14="http://schemas.microsoft.com/office/powerpoint/2010/main" val="2127000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LEVEL 4: Acting Together</a:t>
            </a:r>
            <a:endParaRPr lang="en-AU" dirty="0"/>
          </a:p>
        </p:txBody>
      </p:sp>
      <p:sp>
        <p:nvSpPr>
          <p:cNvPr id="3" name="Content Placeholder 2"/>
          <p:cNvSpPr>
            <a:spLocks noGrp="1"/>
          </p:cNvSpPr>
          <p:nvPr>
            <p:ph idx="1"/>
          </p:nvPr>
        </p:nvSpPr>
        <p:spPr/>
        <p:txBody>
          <a:bodyPr>
            <a:normAutofit/>
          </a:bodyPr>
          <a:lstStyle/>
          <a:p>
            <a:r>
              <a:rPr lang="en-US" dirty="0"/>
              <a:t>Increased participation from community members.</a:t>
            </a:r>
          </a:p>
          <a:p>
            <a:r>
              <a:rPr lang="en-US" u="sng" dirty="0" err="1"/>
              <a:t>Organisers</a:t>
            </a:r>
            <a:r>
              <a:rPr lang="en-US" u="sng" dirty="0"/>
              <a:t> of the intervention </a:t>
            </a:r>
            <a:r>
              <a:rPr lang="en-US" dirty="0"/>
              <a:t>work with members of the community to decide what to do and then put the plan into action together. (utilizing the expertise of the community members)</a:t>
            </a:r>
          </a:p>
          <a:p>
            <a:endParaRPr lang="en-US" dirty="0"/>
          </a:p>
          <a:p>
            <a:r>
              <a:rPr lang="en-US" dirty="0" err="1"/>
              <a:t>Eg</a:t>
            </a:r>
            <a:r>
              <a:rPr lang="en-US" dirty="0"/>
              <a:t>. </a:t>
            </a:r>
          </a:p>
          <a:p>
            <a:pPr marL="0" indent="0">
              <a:buNone/>
            </a:pPr>
            <a:r>
              <a:rPr lang="en-US" dirty="0"/>
              <a:t>Same as “Deciding Together” but when it comes to implementation, volunteer groups from the community, working groups, local tradesmen being employed etc. </a:t>
            </a:r>
            <a:endParaRPr lang="en-AU" dirty="0"/>
          </a:p>
        </p:txBody>
      </p:sp>
    </p:spTree>
    <p:extLst>
      <p:ext uri="{BB962C8B-B14F-4D97-AF65-F5344CB8AC3E}">
        <p14:creationId xmlns:p14="http://schemas.microsoft.com/office/powerpoint/2010/main" val="1260387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LEVEL 5: Supporting Community Interest</a:t>
            </a:r>
            <a:endParaRPr lang="en-AU" dirty="0"/>
          </a:p>
        </p:txBody>
      </p:sp>
      <p:sp>
        <p:nvSpPr>
          <p:cNvPr id="3" name="Content Placeholder 2"/>
          <p:cNvSpPr>
            <a:spLocks noGrp="1"/>
          </p:cNvSpPr>
          <p:nvPr>
            <p:ph idx="1"/>
          </p:nvPr>
        </p:nvSpPr>
        <p:spPr/>
        <p:txBody>
          <a:bodyPr>
            <a:normAutofit fontScale="70000" lnSpcReduction="20000"/>
          </a:bodyPr>
          <a:lstStyle/>
          <a:p>
            <a:r>
              <a:rPr lang="en-US" dirty="0"/>
              <a:t>Community conduct their own project  intervention with the support of external providers.</a:t>
            </a:r>
          </a:p>
          <a:p>
            <a:r>
              <a:rPr lang="en-US" dirty="0"/>
              <a:t>This is the HIGHEST participation level. </a:t>
            </a:r>
          </a:p>
          <a:p>
            <a:pPr marL="0" indent="0">
              <a:buNone/>
            </a:pPr>
            <a:r>
              <a:rPr lang="en-US" dirty="0"/>
              <a:t>(and HIGHEST empowerment!!)</a:t>
            </a:r>
          </a:p>
          <a:p>
            <a:r>
              <a:rPr lang="en-US" dirty="0"/>
              <a:t>Community members have all the decision making and action power.</a:t>
            </a:r>
          </a:p>
          <a:p>
            <a:r>
              <a:rPr lang="en-US" dirty="0"/>
              <a:t>Usually involves grants, advice and support, government groups, health agencies or aid groups.</a:t>
            </a:r>
          </a:p>
          <a:p>
            <a:endParaRPr lang="en-US" dirty="0"/>
          </a:p>
          <a:p>
            <a:r>
              <a:rPr lang="en-US" sz="3400" dirty="0" err="1"/>
              <a:t>Eg</a:t>
            </a:r>
            <a:r>
              <a:rPr lang="en-US" sz="3400" dirty="0"/>
              <a:t>. The community comes up with their own plan to reduce traffic congestion by putting in bike lanes or bike racks at bus/train stations. They apply for a government grant and are offered support and advice as they carry out the project.</a:t>
            </a:r>
            <a:endParaRPr lang="en-AU" sz="3400" dirty="0"/>
          </a:p>
        </p:txBody>
      </p:sp>
    </p:spTree>
    <p:extLst>
      <p:ext uri="{BB962C8B-B14F-4D97-AF65-F5344CB8AC3E}">
        <p14:creationId xmlns:p14="http://schemas.microsoft.com/office/powerpoint/2010/main" val="3978589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Participation &amp; Empowerment</a:t>
            </a:r>
            <a:endParaRPr lang="en-AU" dirty="0"/>
          </a:p>
        </p:txBody>
      </p:sp>
      <p:sp>
        <p:nvSpPr>
          <p:cNvPr id="3" name="Content Placeholder 2"/>
          <p:cNvSpPr>
            <a:spLocks noGrp="1"/>
          </p:cNvSpPr>
          <p:nvPr>
            <p:ph idx="1"/>
          </p:nvPr>
        </p:nvSpPr>
        <p:spPr/>
        <p:txBody>
          <a:bodyPr/>
          <a:lstStyle/>
          <a:p>
            <a:r>
              <a:rPr lang="en-US" dirty="0"/>
              <a:t>What is the relationship?  DIRECT</a:t>
            </a:r>
          </a:p>
          <a:p>
            <a:r>
              <a:rPr lang="en-US" dirty="0"/>
              <a:t>They are BOTH key factors in sustainable Community Development.</a:t>
            </a:r>
          </a:p>
          <a:p>
            <a:endParaRPr lang="en-US" dirty="0"/>
          </a:p>
          <a:p>
            <a:endParaRPr lang="en-AU" dirty="0"/>
          </a:p>
        </p:txBody>
      </p:sp>
      <p:graphicFrame>
        <p:nvGraphicFramePr>
          <p:cNvPr id="4" name="Diagram 3"/>
          <p:cNvGraphicFramePr/>
          <p:nvPr>
            <p:extLst>
              <p:ext uri="{D42A27DB-BD31-4B8C-83A1-F6EECF244321}">
                <p14:modId xmlns:p14="http://schemas.microsoft.com/office/powerpoint/2010/main" val="48609051"/>
              </p:ext>
            </p:extLst>
          </p:nvPr>
        </p:nvGraphicFramePr>
        <p:xfrm>
          <a:off x="2123728" y="3068960"/>
          <a:ext cx="4776192" cy="31121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93387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544" y="980728"/>
            <a:ext cx="8229600" cy="5112568"/>
          </a:xfrm>
        </p:spPr>
        <p:txBody>
          <a:bodyPr>
            <a:normAutofit/>
          </a:bodyPr>
          <a:lstStyle/>
          <a:p>
            <a:pPr marL="0" indent="0">
              <a:buNone/>
            </a:pPr>
            <a:r>
              <a:rPr lang="en-US" dirty="0"/>
              <a:t>What exactly is EMPOWERMENT?</a:t>
            </a:r>
          </a:p>
          <a:p>
            <a:pPr marL="0" indent="0">
              <a:buNone/>
            </a:pPr>
            <a:endParaRPr lang="en-US" dirty="0"/>
          </a:p>
          <a:p>
            <a:pPr marL="0" indent="0">
              <a:buNone/>
            </a:pPr>
            <a:r>
              <a:rPr lang="en-US" dirty="0"/>
              <a:t>DEFINITION:</a:t>
            </a:r>
          </a:p>
          <a:p>
            <a:pPr marL="0" indent="0">
              <a:buNone/>
            </a:pPr>
            <a:r>
              <a:rPr lang="en-US" dirty="0"/>
              <a:t>The increasing of spiritual, political, social or economic strength of individuals and communities. Usually involves the development of CONFIDENCE in their own capacities.</a:t>
            </a:r>
          </a:p>
          <a:p>
            <a:pPr marL="0" indent="0">
              <a:buNone/>
            </a:pPr>
            <a:endParaRPr lang="en-US" dirty="0"/>
          </a:p>
          <a:p>
            <a:pPr marL="0" indent="0">
              <a:buNone/>
            </a:pPr>
            <a:r>
              <a:rPr lang="en-US" dirty="0"/>
              <a:t>Empowerment enables individuals, organizations and communities to gain control over their lives (to move from </a:t>
            </a:r>
            <a:r>
              <a:rPr lang="en-US" u="sng" dirty="0"/>
              <a:t>powerless non-participants </a:t>
            </a:r>
            <a:r>
              <a:rPr lang="en-US" dirty="0"/>
              <a:t>to </a:t>
            </a:r>
            <a:r>
              <a:rPr lang="en-US" u="sng" dirty="0"/>
              <a:t>active/effective citizens</a:t>
            </a:r>
            <a:r>
              <a:rPr lang="en-US" dirty="0"/>
              <a:t>)</a:t>
            </a:r>
          </a:p>
          <a:p>
            <a:endParaRPr lang="en-AU" dirty="0"/>
          </a:p>
        </p:txBody>
      </p:sp>
    </p:spTree>
    <p:extLst>
      <p:ext uri="{BB962C8B-B14F-4D97-AF65-F5344CB8AC3E}">
        <p14:creationId xmlns:p14="http://schemas.microsoft.com/office/powerpoint/2010/main" val="4169010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Participation &amp; Empowerment	</a:t>
            </a:r>
            <a:endParaRPr lang="en-AU" dirty="0"/>
          </a:p>
        </p:txBody>
      </p:sp>
      <p:sp>
        <p:nvSpPr>
          <p:cNvPr id="3" name="Content Placeholder 2"/>
          <p:cNvSpPr>
            <a:spLocks noGrp="1"/>
          </p:cNvSpPr>
          <p:nvPr>
            <p:ph idx="1"/>
          </p:nvPr>
        </p:nvSpPr>
        <p:spPr/>
        <p:txBody>
          <a:bodyPr>
            <a:normAutofit/>
          </a:bodyPr>
          <a:lstStyle/>
          <a:p>
            <a:r>
              <a:rPr lang="en-US" u="sng" dirty="0"/>
              <a:t>PARTICIPATION</a:t>
            </a:r>
            <a:r>
              <a:rPr lang="en-US" dirty="0"/>
              <a:t> is needed to improve </a:t>
            </a:r>
            <a:r>
              <a:rPr lang="en-US" u="sng" dirty="0"/>
              <a:t>EMPOWERMENT (direct relationship)</a:t>
            </a:r>
          </a:p>
          <a:p>
            <a:endParaRPr lang="en-US" dirty="0"/>
          </a:p>
          <a:p>
            <a:r>
              <a:rPr lang="en-US" dirty="0"/>
              <a:t>When communities and individuals feel more empowered, they get more involved in decision making and action…therefore increasing their participation.</a:t>
            </a:r>
          </a:p>
          <a:p>
            <a:endParaRPr lang="en-US" dirty="0"/>
          </a:p>
          <a:p>
            <a:r>
              <a:rPr lang="en-US" dirty="0"/>
              <a:t>The more empowered they feel, the more motivated they are to remain involved. </a:t>
            </a:r>
          </a:p>
          <a:p>
            <a:pPr marL="0" indent="0">
              <a:buNone/>
            </a:pPr>
            <a:endParaRPr lang="en-US" dirty="0"/>
          </a:p>
          <a:p>
            <a:pPr marL="0" indent="0">
              <a:buNone/>
            </a:pPr>
            <a:endParaRPr lang="en-AU" dirty="0"/>
          </a:p>
        </p:txBody>
      </p:sp>
    </p:spTree>
    <p:extLst>
      <p:ext uri="{BB962C8B-B14F-4D97-AF65-F5344CB8AC3E}">
        <p14:creationId xmlns:p14="http://schemas.microsoft.com/office/powerpoint/2010/main" val="44773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Individual vs Community Empowerment</a:t>
            </a:r>
            <a:endParaRPr lang="en-AU" dirty="0"/>
          </a:p>
        </p:txBody>
      </p:sp>
      <p:sp>
        <p:nvSpPr>
          <p:cNvPr id="3" name="Content Placeholder 2"/>
          <p:cNvSpPr>
            <a:spLocks noGrp="1"/>
          </p:cNvSpPr>
          <p:nvPr>
            <p:ph idx="1"/>
          </p:nvPr>
        </p:nvSpPr>
        <p:spPr/>
        <p:txBody>
          <a:bodyPr>
            <a:normAutofit/>
          </a:bodyPr>
          <a:lstStyle/>
          <a:p>
            <a:r>
              <a:rPr lang="en-US" dirty="0"/>
              <a:t>Individual:</a:t>
            </a:r>
          </a:p>
          <a:p>
            <a:pPr marL="0" indent="0">
              <a:buNone/>
            </a:pPr>
            <a:r>
              <a:rPr lang="en-US" dirty="0"/>
              <a:t>Ability to make their own decisions and have control over their life.</a:t>
            </a:r>
          </a:p>
          <a:p>
            <a:pPr marL="0" indent="0">
              <a:buNone/>
            </a:pPr>
            <a:endParaRPr lang="en-US" dirty="0"/>
          </a:p>
          <a:p>
            <a:r>
              <a:rPr lang="en-US" dirty="0"/>
              <a:t>Community:</a:t>
            </a:r>
          </a:p>
          <a:p>
            <a:pPr marL="0" indent="0">
              <a:buNone/>
            </a:pPr>
            <a:r>
              <a:rPr lang="en-US" dirty="0"/>
              <a:t>Individuals acting together to gain greater influence and control over the Determinants of health and Q.O.L in their community.</a:t>
            </a:r>
            <a:endParaRPr lang="en-AU" dirty="0"/>
          </a:p>
        </p:txBody>
      </p:sp>
    </p:spTree>
    <p:extLst>
      <p:ext uri="{BB962C8B-B14F-4D97-AF65-F5344CB8AC3E}">
        <p14:creationId xmlns:p14="http://schemas.microsoft.com/office/powerpoint/2010/main" val="3998508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 you know?</a:t>
            </a:r>
            <a:endParaRPr lang="en-AU" dirty="0"/>
          </a:p>
        </p:txBody>
      </p:sp>
      <p:sp>
        <p:nvSpPr>
          <p:cNvPr id="3" name="Content Placeholder 2"/>
          <p:cNvSpPr>
            <a:spLocks noGrp="1"/>
          </p:cNvSpPr>
          <p:nvPr>
            <p:ph idx="1"/>
          </p:nvPr>
        </p:nvSpPr>
        <p:spPr/>
        <p:txBody>
          <a:bodyPr>
            <a:normAutofit/>
          </a:bodyPr>
          <a:lstStyle/>
          <a:p>
            <a:r>
              <a:rPr lang="en-US" dirty="0"/>
              <a:t>What makes up a community?</a:t>
            </a:r>
          </a:p>
          <a:p>
            <a:endParaRPr lang="en-US" dirty="0"/>
          </a:p>
          <a:p>
            <a:r>
              <a:rPr lang="en-US" dirty="0"/>
              <a:t>Are you a part of a community?</a:t>
            </a:r>
          </a:p>
          <a:p>
            <a:endParaRPr lang="en-US" dirty="0"/>
          </a:p>
          <a:p>
            <a:r>
              <a:rPr lang="en-US" dirty="0"/>
              <a:t>What would you associate with the word “development”?</a:t>
            </a:r>
          </a:p>
          <a:p>
            <a:pPr lvl="1"/>
            <a:r>
              <a:rPr lang="en-US" dirty="0"/>
              <a:t>Speed and growth?</a:t>
            </a:r>
          </a:p>
          <a:p>
            <a:pPr lvl="1"/>
            <a:r>
              <a:rPr lang="en-US" dirty="0"/>
              <a:t>Change.</a:t>
            </a:r>
          </a:p>
          <a:p>
            <a:pPr marL="274320" lvl="1" indent="0">
              <a:buNone/>
            </a:pPr>
            <a:endParaRPr lang="en-US" dirty="0"/>
          </a:p>
          <a:p>
            <a:r>
              <a:rPr lang="en-US" dirty="0"/>
              <a:t>What do you believe community development is?</a:t>
            </a:r>
            <a:endParaRPr lang="en-AU" dirty="0"/>
          </a:p>
        </p:txBody>
      </p:sp>
    </p:spTree>
    <p:extLst>
      <p:ext uri="{BB962C8B-B14F-4D97-AF65-F5344CB8AC3E}">
        <p14:creationId xmlns:p14="http://schemas.microsoft.com/office/powerpoint/2010/main" val="4008472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 calcmode="lin" valueType="num">
                                      <p:cBhvr additive="base">
                                        <p:cTn id="1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 calcmode="lin" valueType="num">
                                      <p:cBhvr additive="base">
                                        <p:cTn id="2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 calcmode="lin" valueType="num">
                                      <p:cBhvr additive="base">
                                        <p:cTn id="3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Questions:</a:t>
            </a:r>
            <a:endParaRPr lang="en-AU" dirty="0"/>
          </a:p>
        </p:txBody>
      </p:sp>
      <p:sp>
        <p:nvSpPr>
          <p:cNvPr id="3" name="Content Placeholder 2"/>
          <p:cNvSpPr>
            <a:spLocks noGrp="1"/>
          </p:cNvSpPr>
          <p:nvPr>
            <p:ph idx="1"/>
          </p:nvPr>
        </p:nvSpPr>
        <p:spPr/>
        <p:txBody>
          <a:bodyPr>
            <a:normAutofit/>
          </a:bodyPr>
          <a:lstStyle/>
          <a:p>
            <a:pPr marL="0" indent="0">
              <a:buNone/>
            </a:pPr>
            <a:r>
              <a:rPr lang="en-US" dirty="0"/>
              <a:t>1. Using an example of your own choice give an explanation of how each level of participation could be used to implement your chosen community development example.</a:t>
            </a:r>
          </a:p>
          <a:p>
            <a:pPr marL="514350" indent="-514350">
              <a:buAutoNum type="arabicPeriod"/>
            </a:pPr>
            <a:endParaRPr lang="en-US" dirty="0"/>
          </a:p>
          <a:p>
            <a:pPr marL="0" indent="0">
              <a:buNone/>
            </a:pPr>
            <a:r>
              <a:rPr lang="en-US" dirty="0"/>
              <a:t>2. Describe two of the community interventions that were shown in </a:t>
            </a:r>
            <a:r>
              <a:rPr lang="en-US" dirty="0" err="1"/>
              <a:t>Urbanised</a:t>
            </a:r>
            <a:r>
              <a:rPr lang="en-US" dirty="0"/>
              <a:t>. Explain which level of participation these interventions used and why.</a:t>
            </a:r>
          </a:p>
          <a:p>
            <a:pPr marL="514350" indent="-514350">
              <a:buAutoNum type="arabicPeriod"/>
            </a:pPr>
            <a:endParaRPr lang="en-AU" dirty="0"/>
          </a:p>
        </p:txBody>
      </p:sp>
    </p:spTree>
    <p:extLst>
      <p:ext uri="{BB962C8B-B14F-4D97-AF65-F5344CB8AC3E}">
        <p14:creationId xmlns:p14="http://schemas.microsoft.com/office/powerpoint/2010/main" val="22291950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Community Development Examples</a:t>
            </a:r>
            <a:endParaRPr lang="en-AU" dirty="0"/>
          </a:p>
        </p:txBody>
      </p:sp>
      <p:sp>
        <p:nvSpPr>
          <p:cNvPr id="3" name="Content Placeholder 2"/>
          <p:cNvSpPr>
            <a:spLocks noGrp="1"/>
          </p:cNvSpPr>
          <p:nvPr>
            <p:ph idx="1"/>
          </p:nvPr>
        </p:nvSpPr>
        <p:spPr/>
        <p:txBody>
          <a:bodyPr>
            <a:normAutofit/>
          </a:bodyPr>
          <a:lstStyle/>
          <a:p>
            <a:r>
              <a:rPr lang="en-US" dirty="0"/>
              <a:t>Urbanized </a:t>
            </a:r>
          </a:p>
          <a:p>
            <a:pPr marL="0" indent="0">
              <a:buNone/>
            </a:pPr>
            <a:r>
              <a:rPr lang="en-US" sz="2800" u="sng" dirty="0"/>
              <a:t>https://www.youtube.com/watch?v=lIpavqpuO10</a:t>
            </a:r>
          </a:p>
          <a:p>
            <a:pPr marL="0" indent="0">
              <a:buNone/>
            </a:pPr>
            <a:endParaRPr lang="en-US" dirty="0"/>
          </a:p>
          <a:p>
            <a:r>
              <a:rPr lang="en-US" dirty="0"/>
              <a:t>That Sugar Film:</a:t>
            </a:r>
          </a:p>
          <a:p>
            <a:pPr>
              <a:buFontTx/>
              <a:buChar char="-"/>
            </a:pPr>
            <a:r>
              <a:rPr lang="en-US" dirty="0"/>
              <a:t>Australian Indigenous Community </a:t>
            </a:r>
            <a:r>
              <a:rPr lang="en-US" u="sng" dirty="0"/>
              <a:t>AMATA </a:t>
            </a:r>
          </a:p>
          <a:p>
            <a:pPr>
              <a:buFontTx/>
              <a:buChar char="-"/>
            </a:pPr>
            <a:r>
              <a:rPr lang="en-US" dirty="0"/>
              <a:t>Southern USA Community </a:t>
            </a:r>
            <a:r>
              <a:rPr lang="en-US" u="sng" dirty="0"/>
              <a:t>BARBOURVILLE</a:t>
            </a:r>
          </a:p>
          <a:p>
            <a:pPr marL="0" indent="0">
              <a:buNone/>
            </a:pPr>
            <a:endParaRPr lang="en-AU" dirty="0"/>
          </a:p>
        </p:txBody>
      </p:sp>
    </p:spTree>
    <p:extLst>
      <p:ext uri="{BB962C8B-B14F-4D97-AF65-F5344CB8AC3E}">
        <p14:creationId xmlns:p14="http://schemas.microsoft.com/office/powerpoint/2010/main" val="42385107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552" y="2060848"/>
            <a:ext cx="8229600" cy="1935088"/>
          </a:xfrm>
        </p:spPr>
        <p:txBody>
          <a:bodyPr>
            <a:normAutofit/>
          </a:bodyPr>
          <a:lstStyle/>
          <a:p>
            <a:r>
              <a:rPr lang="en-US" sz="6000" dirty="0"/>
              <a:t>Jakarta Declaration</a:t>
            </a:r>
            <a:br>
              <a:rPr lang="en-US" sz="6000" dirty="0"/>
            </a:br>
            <a:r>
              <a:rPr lang="en-US" dirty="0"/>
              <a:t>Health Promotion</a:t>
            </a:r>
            <a:endParaRPr lang="en-AU" dirty="0"/>
          </a:p>
        </p:txBody>
      </p:sp>
    </p:spTree>
    <p:extLst>
      <p:ext uri="{BB962C8B-B14F-4D97-AF65-F5344CB8AC3E}">
        <p14:creationId xmlns:p14="http://schemas.microsoft.com/office/powerpoint/2010/main" val="3584408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5FBFB-3423-4C04-A4AD-9929111AAA64}"/>
              </a:ext>
            </a:extLst>
          </p:cNvPr>
          <p:cNvSpPr>
            <a:spLocks noGrp="1"/>
          </p:cNvSpPr>
          <p:nvPr>
            <p:ph type="title"/>
          </p:nvPr>
        </p:nvSpPr>
        <p:spPr/>
        <p:txBody>
          <a:bodyPr/>
          <a:lstStyle/>
          <a:p>
            <a:r>
              <a:rPr lang="en-US" dirty="0"/>
              <a:t>Syllabus link</a:t>
            </a:r>
            <a:endParaRPr lang="en-AU" dirty="0"/>
          </a:p>
        </p:txBody>
      </p:sp>
      <p:sp>
        <p:nvSpPr>
          <p:cNvPr id="3" name="Content Placeholder 2">
            <a:extLst>
              <a:ext uri="{FF2B5EF4-FFF2-40B4-BE49-F238E27FC236}">
                <a16:creationId xmlns:a16="http://schemas.microsoft.com/office/drawing/2014/main" id="{1548B89F-AF64-49FF-B710-C9DC10741C27}"/>
              </a:ext>
            </a:extLst>
          </p:cNvPr>
          <p:cNvSpPr>
            <a:spLocks noGrp="1"/>
          </p:cNvSpPr>
          <p:nvPr>
            <p:ph idx="1"/>
          </p:nvPr>
        </p:nvSpPr>
        <p:spPr/>
        <p:txBody>
          <a:bodyPr/>
          <a:lstStyle/>
          <a:p>
            <a:r>
              <a:rPr lang="en-US" dirty="0"/>
              <a:t>What questions can you be asked? Extended short answer ?</a:t>
            </a:r>
          </a:p>
          <a:p>
            <a:endParaRPr lang="en-AU" dirty="0"/>
          </a:p>
        </p:txBody>
      </p:sp>
      <p:pic>
        <p:nvPicPr>
          <p:cNvPr id="4" name="Picture 3">
            <a:extLst>
              <a:ext uri="{FF2B5EF4-FFF2-40B4-BE49-F238E27FC236}">
                <a16:creationId xmlns:a16="http://schemas.microsoft.com/office/drawing/2014/main" id="{36BE2D46-ABB7-409F-8AC0-CA8CD11C2A6E}"/>
              </a:ext>
            </a:extLst>
          </p:cNvPr>
          <p:cNvPicPr>
            <a:picLocks noChangeAspect="1"/>
          </p:cNvPicPr>
          <p:nvPr/>
        </p:nvPicPr>
        <p:blipFill>
          <a:blip r:embed="rId2"/>
          <a:stretch>
            <a:fillRect/>
          </a:stretch>
        </p:blipFill>
        <p:spPr>
          <a:xfrm>
            <a:off x="1387917" y="2996952"/>
            <a:ext cx="5841939" cy="648072"/>
          </a:xfrm>
          <a:prstGeom prst="rect">
            <a:avLst/>
          </a:prstGeom>
        </p:spPr>
      </p:pic>
    </p:spTree>
    <p:extLst>
      <p:ext uri="{BB962C8B-B14F-4D97-AF65-F5344CB8AC3E}">
        <p14:creationId xmlns:p14="http://schemas.microsoft.com/office/powerpoint/2010/main" val="22209704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C52ED567-06B3-4107-9773-BBB6BD786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08000" y="1253067"/>
            <a:ext cx="4616450" cy="4351866"/>
          </a:xfrm>
        </p:spPr>
        <p:txBody>
          <a:bodyPr anchor="ctr">
            <a:normAutofit/>
          </a:bodyPr>
          <a:lstStyle/>
          <a:p>
            <a:pPr>
              <a:lnSpc>
                <a:spcPct val="90000"/>
              </a:lnSpc>
            </a:pPr>
            <a:r>
              <a:rPr lang="en-US" sz="1500"/>
              <a:t>Produced in 1997</a:t>
            </a:r>
          </a:p>
          <a:p>
            <a:pPr>
              <a:lnSpc>
                <a:spcPct val="90000"/>
              </a:lnSpc>
            </a:pPr>
            <a:r>
              <a:rPr lang="en-US" sz="1500"/>
              <a:t>Extension of the Ottawa Charter of Health Promotion    (10 years on)</a:t>
            </a:r>
          </a:p>
          <a:p>
            <a:pPr marL="0" indent="0">
              <a:lnSpc>
                <a:spcPct val="90000"/>
              </a:lnSpc>
              <a:buNone/>
            </a:pPr>
            <a:r>
              <a:rPr lang="en-US" sz="1500"/>
              <a:t>RECAP: WHAT ARE THE 5 ACTION AREAS OF THE OTTAWA CHARTER?</a:t>
            </a:r>
          </a:p>
          <a:p>
            <a:pPr marL="0" indent="0">
              <a:lnSpc>
                <a:spcPct val="90000"/>
              </a:lnSpc>
              <a:buNone/>
            </a:pPr>
            <a:r>
              <a:rPr lang="en-US" sz="1500"/>
              <a:t>                          -Build Healthy Public Policy</a:t>
            </a:r>
          </a:p>
          <a:p>
            <a:pPr marL="0" indent="0">
              <a:lnSpc>
                <a:spcPct val="90000"/>
              </a:lnSpc>
              <a:buNone/>
            </a:pPr>
            <a:r>
              <a:rPr lang="en-US" sz="1500"/>
              <a:t>                          -Create supportive environments</a:t>
            </a:r>
          </a:p>
          <a:p>
            <a:pPr marL="0" indent="0">
              <a:lnSpc>
                <a:spcPct val="90000"/>
              </a:lnSpc>
              <a:buNone/>
            </a:pPr>
            <a:r>
              <a:rPr lang="en-US" sz="1500"/>
              <a:t>                          -Strengthen community action</a:t>
            </a:r>
          </a:p>
          <a:p>
            <a:pPr marL="0" indent="0">
              <a:lnSpc>
                <a:spcPct val="90000"/>
              </a:lnSpc>
              <a:buNone/>
            </a:pPr>
            <a:r>
              <a:rPr lang="en-US" sz="1500"/>
              <a:t>                          -Develop Personal Skills</a:t>
            </a:r>
          </a:p>
          <a:p>
            <a:pPr marL="0" indent="0">
              <a:lnSpc>
                <a:spcPct val="90000"/>
              </a:lnSpc>
              <a:buNone/>
            </a:pPr>
            <a:r>
              <a:rPr lang="en-US" sz="1500"/>
              <a:t>                          -Reorient Health Services</a:t>
            </a:r>
          </a:p>
          <a:p>
            <a:pPr>
              <a:lnSpc>
                <a:spcPct val="90000"/>
              </a:lnSpc>
            </a:pPr>
            <a:r>
              <a:rPr lang="en-US" sz="1500"/>
              <a:t>Includes a private sector in responsibility for health</a:t>
            </a:r>
          </a:p>
          <a:p>
            <a:pPr>
              <a:lnSpc>
                <a:spcPct val="90000"/>
              </a:lnSpc>
            </a:pPr>
            <a:r>
              <a:rPr lang="en-US" sz="1500"/>
              <a:t>Identifies 5 PRIORITIES for health promotion in the 21</a:t>
            </a:r>
            <a:r>
              <a:rPr lang="en-US" sz="1500" baseline="30000"/>
              <a:t>st</a:t>
            </a:r>
            <a:r>
              <a:rPr lang="en-US" sz="1500"/>
              <a:t> century</a:t>
            </a:r>
            <a:endParaRPr lang="en-AU" sz="1500"/>
          </a:p>
        </p:txBody>
      </p:sp>
      <p:sp>
        <p:nvSpPr>
          <p:cNvPr id="17" name="Rectangle 9">
            <a:extLst>
              <a:ext uri="{FF2B5EF4-FFF2-40B4-BE49-F238E27FC236}">
                <a16:creationId xmlns:a16="http://schemas.microsoft.com/office/drawing/2014/main" id="{AF551D8B-3775-4477-88B7-7B7C350D34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50992" y="0"/>
            <a:ext cx="3493008"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cxnSp>
        <p:nvCxnSpPr>
          <p:cNvPr id="19" name="Straight Connector 11">
            <a:extLst>
              <a:ext uri="{FF2B5EF4-FFF2-40B4-BE49-F238E27FC236}">
                <a16:creationId xmlns:a16="http://schemas.microsoft.com/office/drawing/2014/main" id="{1A901C3D-CFAE-460D-BD0E-7D22164D7D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942659" y="0"/>
            <a:ext cx="794940" cy="6858000"/>
          </a:xfrm>
          <a:prstGeom prst="line">
            <a:avLst/>
          </a:prstGeom>
          <a:ln w="9525">
            <a:solidFill>
              <a:srgbClr val="BFBFBF">
                <a:alpha val="70000"/>
              </a:srgb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837C0EA9-1437-4437-9D20-2BBDA1AA9F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91200" y="3721395"/>
            <a:ext cx="3259170" cy="3136604"/>
          </a:xfrm>
          <a:prstGeom prst="line">
            <a:avLst/>
          </a:prstGeom>
          <a:ln w="9525">
            <a:solidFill>
              <a:srgbClr val="BFBFBF">
                <a:alpha val="69804"/>
              </a:srgb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BB934D2B-85E2-4375-94EE-B66C16BF7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9B445E02-D785-4565-B842-9567BBC09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2C153736-D102-4F57-9DE7-615AFC02B0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BA407A52-66F4-4CDE-A726-FF79F3EC34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8">
            <a:extLst>
              <a:ext uri="{FF2B5EF4-FFF2-40B4-BE49-F238E27FC236}">
                <a16:creationId xmlns:a16="http://schemas.microsoft.com/office/drawing/2014/main" id="{D28FFB34-4FC3-46F5-B900-D3B774FD0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a:extLst>
              <a:ext uri="{FF2B5EF4-FFF2-40B4-BE49-F238E27FC236}">
                <a16:creationId xmlns:a16="http://schemas.microsoft.com/office/drawing/2014/main" id="{205F7B13-ACB5-46BE-8070-0431266B18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a:extLst>
              <a:ext uri="{FF2B5EF4-FFF2-40B4-BE49-F238E27FC236}">
                <a16:creationId xmlns:a16="http://schemas.microsoft.com/office/drawing/2014/main" id="{D52A0D23-45DD-4DF4-ADE6-A81F409BB9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72243" y="1253067"/>
            <a:ext cx="2528807" cy="4351866"/>
          </a:xfrm>
        </p:spPr>
        <p:txBody>
          <a:bodyPr anchor="ctr">
            <a:normAutofit/>
          </a:bodyPr>
          <a:lstStyle/>
          <a:p>
            <a:r>
              <a:rPr lang="en-US" sz="3300">
                <a:solidFill>
                  <a:schemeClr val="bg1"/>
                </a:solidFill>
              </a:rPr>
              <a:t>Jakarta Declaration</a:t>
            </a:r>
            <a:endParaRPr lang="en-AU" sz="3300">
              <a:solidFill>
                <a:schemeClr val="bg1"/>
              </a:solidFill>
            </a:endParaRPr>
          </a:p>
        </p:txBody>
      </p:sp>
    </p:spTree>
    <p:extLst>
      <p:ext uri="{BB962C8B-B14F-4D97-AF65-F5344CB8AC3E}">
        <p14:creationId xmlns:p14="http://schemas.microsoft.com/office/powerpoint/2010/main" val="2091307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2ED567-06B3-4107-9773-BBB6BD786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08000" y="1253067"/>
            <a:ext cx="4616450" cy="4351866"/>
          </a:xfrm>
        </p:spPr>
        <p:txBody>
          <a:bodyPr anchor="ctr">
            <a:normAutofit/>
          </a:bodyPr>
          <a:lstStyle/>
          <a:p>
            <a:pPr marL="457200" indent="-457200">
              <a:buAutoNum type="arabicPeriod"/>
            </a:pPr>
            <a:r>
              <a:rPr lang="en-US" dirty="0"/>
              <a:t>Promote social responsibility for health</a:t>
            </a:r>
          </a:p>
          <a:p>
            <a:pPr marL="457200" indent="-457200">
              <a:buAutoNum type="arabicPeriod"/>
            </a:pPr>
            <a:r>
              <a:rPr lang="en-US" dirty="0"/>
              <a:t>Increase investments for health development</a:t>
            </a:r>
          </a:p>
          <a:p>
            <a:pPr marL="457200" indent="-457200">
              <a:buAutoNum type="arabicPeriod"/>
            </a:pPr>
            <a:r>
              <a:rPr lang="en-US" dirty="0"/>
              <a:t>Consolidate and expand partnerships for health</a:t>
            </a:r>
          </a:p>
          <a:p>
            <a:pPr marL="457200" indent="-457200">
              <a:buAutoNum type="arabicPeriod"/>
            </a:pPr>
            <a:r>
              <a:rPr lang="en-US" dirty="0"/>
              <a:t>Increase community capacity and empower the individual</a:t>
            </a:r>
          </a:p>
          <a:p>
            <a:pPr marL="457200" indent="-457200">
              <a:buAutoNum type="arabicPeriod"/>
            </a:pPr>
            <a:r>
              <a:rPr lang="en-US" dirty="0"/>
              <a:t>Secure an infrastructure for health promotion</a:t>
            </a:r>
            <a:endParaRPr lang="en-AU" dirty="0"/>
          </a:p>
        </p:txBody>
      </p:sp>
      <p:sp>
        <p:nvSpPr>
          <p:cNvPr id="10" name="Rectangle 9">
            <a:extLst>
              <a:ext uri="{FF2B5EF4-FFF2-40B4-BE49-F238E27FC236}">
                <a16:creationId xmlns:a16="http://schemas.microsoft.com/office/drawing/2014/main" id="{AF551D8B-3775-4477-88B7-7B7C350D34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50992" y="0"/>
            <a:ext cx="3493008"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cxnSp>
        <p:nvCxnSpPr>
          <p:cNvPr id="12" name="Straight Connector 11">
            <a:extLst>
              <a:ext uri="{FF2B5EF4-FFF2-40B4-BE49-F238E27FC236}">
                <a16:creationId xmlns:a16="http://schemas.microsoft.com/office/drawing/2014/main" id="{1A901C3D-CFAE-460D-BD0E-7D22164D7D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942659" y="0"/>
            <a:ext cx="794940" cy="6858000"/>
          </a:xfrm>
          <a:prstGeom prst="line">
            <a:avLst/>
          </a:prstGeom>
          <a:ln w="9525">
            <a:solidFill>
              <a:srgbClr val="BFBFBF">
                <a:alpha val="70000"/>
              </a:srgb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837C0EA9-1437-4437-9D20-2BBDA1AA9F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91200" y="3721395"/>
            <a:ext cx="3259170" cy="3136604"/>
          </a:xfrm>
          <a:prstGeom prst="line">
            <a:avLst/>
          </a:prstGeom>
          <a:ln w="9525">
            <a:solidFill>
              <a:srgbClr val="BFBFBF">
                <a:alpha val="69804"/>
              </a:srgb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BB934D2B-85E2-4375-94EE-B66C16BF7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9B445E02-D785-4565-B842-9567BBC09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2C153736-D102-4F57-9DE7-615AFC02B0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BA407A52-66F4-4CDE-A726-FF79F3EC34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8">
            <a:extLst>
              <a:ext uri="{FF2B5EF4-FFF2-40B4-BE49-F238E27FC236}">
                <a16:creationId xmlns:a16="http://schemas.microsoft.com/office/drawing/2014/main" id="{D28FFB34-4FC3-46F5-B900-D3B774FD0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a:extLst>
              <a:ext uri="{FF2B5EF4-FFF2-40B4-BE49-F238E27FC236}">
                <a16:creationId xmlns:a16="http://schemas.microsoft.com/office/drawing/2014/main" id="{205F7B13-ACB5-46BE-8070-0431266B18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a:extLst>
              <a:ext uri="{FF2B5EF4-FFF2-40B4-BE49-F238E27FC236}">
                <a16:creationId xmlns:a16="http://schemas.microsoft.com/office/drawing/2014/main" id="{D52A0D23-45DD-4DF4-ADE6-A81F409BB9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72243" y="1253067"/>
            <a:ext cx="2528807" cy="4351866"/>
          </a:xfrm>
        </p:spPr>
        <p:txBody>
          <a:bodyPr anchor="ctr">
            <a:normAutofit/>
          </a:bodyPr>
          <a:lstStyle/>
          <a:p>
            <a:r>
              <a:rPr lang="en-US">
                <a:solidFill>
                  <a:schemeClr val="bg1"/>
                </a:solidFill>
              </a:rPr>
              <a:t>5 PRIORITIES</a:t>
            </a:r>
            <a:endParaRPr lang="en-AU">
              <a:solidFill>
                <a:schemeClr val="bg1"/>
              </a:solidFill>
            </a:endParaRPr>
          </a:p>
        </p:txBody>
      </p:sp>
    </p:spTree>
    <p:extLst>
      <p:ext uri="{BB962C8B-B14F-4D97-AF65-F5344CB8AC3E}">
        <p14:creationId xmlns:p14="http://schemas.microsoft.com/office/powerpoint/2010/main" val="2322354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pPr>
              <a:lnSpc>
                <a:spcPct val="90000"/>
              </a:lnSpc>
            </a:pPr>
            <a:r>
              <a:rPr lang="en-US" sz="2800"/>
              <a:t>Promote social responsibility for health</a:t>
            </a:r>
            <a:endParaRPr lang="en-AU" sz="2800"/>
          </a:p>
        </p:txBody>
      </p:sp>
      <p:sp>
        <p:nvSpPr>
          <p:cNvPr id="3" name="Content Placeholder 2"/>
          <p:cNvSpPr>
            <a:spLocks noGrp="1"/>
          </p:cNvSpPr>
          <p:nvPr>
            <p:ph idx="1"/>
          </p:nvPr>
        </p:nvSpPr>
        <p:spPr>
          <a:xfrm>
            <a:off x="3907172" y="2160589"/>
            <a:ext cx="3761172" cy="4508771"/>
          </a:xfrm>
        </p:spPr>
        <p:txBody>
          <a:bodyPr>
            <a:normAutofit/>
          </a:bodyPr>
          <a:lstStyle/>
          <a:p>
            <a:pPr marL="0" indent="0">
              <a:lnSpc>
                <a:spcPct val="90000"/>
              </a:lnSpc>
              <a:buNone/>
            </a:pPr>
            <a:r>
              <a:rPr lang="en-US" sz="1600" b="1" dirty="0"/>
              <a:t>What is Social Responsibility??</a:t>
            </a:r>
          </a:p>
          <a:p>
            <a:pPr marL="0" indent="0">
              <a:lnSpc>
                <a:spcPct val="90000"/>
              </a:lnSpc>
              <a:buNone/>
            </a:pPr>
            <a:r>
              <a:rPr lang="en-US" sz="1600" dirty="0"/>
              <a:t>-the ethical and moral obligation for individuals and groups to act for the benefit of the society at large. </a:t>
            </a:r>
          </a:p>
          <a:p>
            <a:pPr marL="0" indent="0">
              <a:lnSpc>
                <a:spcPct val="90000"/>
              </a:lnSpc>
              <a:buNone/>
            </a:pPr>
            <a:endParaRPr lang="en-US" sz="1600" dirty="0"/>
          </a:p>
          <a:p>
            <a:pPr marL="0" indent="0">
              <a:lnSpc>
                <a:spcPct val="90000"/>
              </a:lnSpc>
              <a:buNone/>
            </a:pPr>
            <a:r>
              <a:rPr lang="en-US" sz="1600" b="1" dirty="0"/>
              <a:t>All decision makers must be committed to social responsibility (both public and private sectors)</a:t>
            </a:r>
          </a:p>
          <a:p>
            <a:pPr marL="0" indent="0">
              <a:lnSpc>
                <a:spcPct val="90000"/>
              </a:lnSpc>
              <a:buNone/>
            </a:pPr>
            <a:r>
              <a:rPr lang="en-US" sz="1600" dirty="0"/>
              <a:t>1. Avoid harming individuals and communities</a:t>
            </a:r>
          </a:p>
          <a:p>
            <a:pPr marL="0" indent="0">
              <a:lnSpc>
                <a:spcPct val="90000"/>
              </a:lnSpc>
              <a:buNone/>
            </a:pPr>
            <a:r>
              <a:rPr lang="en-US" sz="1600" dirty="0"/>
              <a:t>2. Protecting the environment</a:t>
            </a:r>
          </a:p>
          <a:p>
            <a:pPr marL="0" indent="0">
              <a:lnSpc>
                <a:spcPct val="90000"/>
              </a:lnSpc>
              <a:buNone/>
            </a:pPr>
            <a:r>
              <a:rPr lang="en-US" sz="1600" dirty="0"/>
              <a:t>3. Ensuring resources are sustainable</a:t>
            </a:r>
          </a:p>
          <a:p>
            <a:pPr>
              <a:lnSpc>
                <a:spcPct val="90000"/>
              </a:lnSpc>
            </a:pPr>
            <a:r>
              <a:rPr lang="en-US" sz="1600" dirty="0" err="1"/>
              <a:t>Eg.</a:t>
            </a:r>
            <a:r>
              <a:rPr lang="en-US" sz="1600" dirty="0"/>
              <a:t> Government banning production/trading of harmful goods/substances like tobacco or ammunition</a:t>
            </a:r>
            <a:endParaRPr lang="en-AU" sz="1600" dirty="0"/>
          </a:p>
        </p:txBody>
      </p:sp>
      <p:pic>
        <p:nvPicPr>
          <p:cNvPr id="1026" name="Picture 2" descr="Image result for social responsibility">
            <a:extLst>
              <a:ext uri="{FF2B5EF4-FFF2-40B4-BE49-F238E27FC236}">
                <a16:creationId xmlns:a16="http://schemas.microsoft.com/office/drawing/2014/main" id="{86D1748E-A3DF-4722-B90E-5110159A91F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026" r="37710"/>
          <a:stretch/>
        </p:blipFill>
        <p:spPr bwMode="auto">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a:noFill/>
          <a:extLst>
            <a:ext uri="{909E8E84-426E-40DD-AFC4-6F175D3DCCD1}">
              <a14:hiddenFill xmlns:a14="http://schemas.microsoft.com/office/drawing/2010/main">
                <a:solidFill>
                  <a:srgbClr val="FFFFFF"/>
                </a:solidFill>
              </a14:hiddenFill>
            </a:ext>
          </a:extLst>
        </p:spPr>
      </p:pic>
      <p:sp>
        <p:nvSpPr>
          <p:cNvPr id="71" name="Isosceles Triangle 7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05405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pPr>
              <a:lnSpc>
                <a:spcPct val="90000"/>
              </a:lnSpc>
            </a:pPr>
            <a:r>
              <a:rPr lang="en-US" sz="2000"/>
              <a:t>Increase investments for health development</a:t>
            </a:r>
            <a:endParaRPr lang="en-AU" sz="2000"/>
          </a:p>
        </p:txBody>
      </p:sp>
      <p:sp>
        <p:nvSpPr>
          <p:cNvPr id="3" name="Content Placeholder 2"/>
          <p:cNvSpPr>
            <a:spLocks noGrp="1"/>
          </p:cNvSpPr>
          <p:nvPr>
            <p:ph idx="1"/>
          </p:nvPr>
        </p:nvSpPr>
        <p:spPr>
          <a:xfrm>
            <a:off x="3907172" y="2160589"/>
            <a:ext cx="3048329" cy="3880773"/>
          </a:xfrm>
        </p:spPr>
        <p:txBody>
          <a:bodyPr>
            <a:normAutofit/>
          </a:bodyPr>
          <a:lstStyle/>
          <a:p>
            <a:pPr>
              <a:lnSpc>
                <a:spcPct val="90000"/>
              </a:lnSpc>
            </a:pPr>
            <a:r>
              <a:rPr lang="en-US" sz="1500"/>
              <a:t>Most countries need to invest significantly more in health!</a:t>
            </a:r>
          </a:p>
          <a:p>
            <a:pPr>
              <a:lnSpc>
                <a:spcPct val="90000"/>
              </a:lnSpc>
            </a:pPr>
            <a:r>
              <a:rPr lang="en-US" sz="1500"/>
              <a:t>We require an increased investment of time and finances for change to happen.</a:t>
            </a:r>
          </a:p>
          <a:p>
            <a:pPr>
              <a:lnSpc>
                <a:spcPct val="90000"/>
              </a:lnSpc>
            </a:pPr>
            <a:r>
              <a:rPr lang="en-US" sz="1500" err="1"/>
              <a:t>Eg</a:t>
            </a:r>
            <a:r>
              <a:rPr lang="en-US" sz="1500"/>
              <a:t>. Education and Housing.</a:t>
            </a:r>
          </a:p>
          <a:p>
            <a:pPr>
              <a:lnSpc>
                <a:spcPct val="90000"/>
              </a:lnSpc>
            </a:pPr>
            <a:endParaRPr lang="en-US" sz="1500"/>
          </a:p>
          <a:p>
            <a:pPr>
              <a:lnSpc>
                <a:spcPct val="90000"/>
              </a:lnSpc>
            </a:pPr>
            <a:r>
              <a:rPr lang="en-US" sz="1500"/>
              <a:t>These investments need to be group specific…</a:t>
            </a:r>
          </a:p>
          <a:p>
            <a:pPr marL="0" indent="0">
              <a:lnSpc>
                <a:spcPct val="90000"/>
              </a:lnSpc>
              <a:buNone/>
            </a:pPr>
            <a:r>
              <a:rPr lang="en-US" sz="1500" err="1"/>
              <a:t>Ie</a:t>
            </a:r>
            <a:r>
              <a:rPr lang="en-US" sz="1500"/>
              <a:t>. Women, Children, Indigenous, Elderly, poor or rural population groups</a:t>
            </a:r>
            <a:endParaRPr lang="en-AU" sz="1500"/>
          </a:p>
        </p:txBody>
      </p:sp>
      <p:pic>
        <p:nvPicPr>
          <p:cNvPr id="5" name="Picture 4">
            <a:extLst>
              <a:ext uri="{FF2B5EF4-FFF2-40B4-BE49-F238E27FC236}">
                <a16:creationId xmlns:a16="http://schemas.microsoft.com/office/drawing/2014/main" id="{041F75EC-13B5-405A-BE30-11CBCE9F6F98}"/>
              </a:ext>
            </a:extLst>
          </p:cNvPr>
          <p:cNvPicPr>
            <a:picLocks noChangeAspect="1"/>
          </p:cNvPicPr>
          <p:nvPr/>
        </p:nvPicPr>
        <p:blipFill rotWithShape="1">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1487" r="37066" b="1"/>
          <a:stretch/>
        </p:blipFill>
        <p:spPr>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1" name="Isosceles Triangle 1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E387991C-9B9E-4B4F-B2F9-B6848306CC94}"/>
              </a:ext>
            </a:extLst>
          </p:cNvPr>
          <p:cNvSpPr txBox="1"/>
          <p:nvPr/>
        </p:nvSpPr>
        <p:spPr>
          <a:xfrm>
            <a:off x="6617347" y="6657945"/>
            <a:ext cx="252665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commons.wikimedia.org/wiki/File:Investing_money.jpg">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AU" sz="700">
              <a:solidFill>
                <a:srgbClr val="FFFFFF"/>
              </a:solidFill>
            </a:endParaRPr>
          </a:p>
        </p:txBody>
      </p:sp>
    </p:spTree>
    <p:extLst>
      <p:ext uri="{BB962C8B-B14F-4D97-AF65-F5344CB8AC3E}">
        <p14:creationId xmlns:p14="http://schemas.microsoft.com/office/powerpoint/2010/main" val="4193820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pPr>
              <a:lnSpc>
                <a:spcPct val="90000"/>
              </a:lnSpc>
            </a:pPr>
            <a:r>
              <a:rPr lang="en-US" sz="2000"/>
              <a:t>Consolidate and expand partnerships for health</a:t>
            </a:r>
            <a:endParaRPr lang="en-AU" sz="2000"/>
          </a:p>
        </p:txBody>
      </p:sp>
      <p:sp>
        <p:nvSpPr>
          <p:cNvPr id="3" name="Content Placeholder 2"/>
          <p:cNvSpPr>
            <a:spLocks noGrp="1"/>
          </p:cNvSpPr>
          <p:nvPr>
            <p:ph idx="1"/>
          </p:nvPr>
        </p:nvSpPr>
        <p:spPr>
          <a:xfrm>
            <a:off x="3907172" y="2160589"/>
            <a:ext cx="3048329" cy="3880773"/>
          </a:xfrm>
        </p:spPr>
        <p:txBody>
          <a:bodyPr>
            <a:normAutofit/>
          </a:bodyPr>
          <a:lstStyle/>
          <a:p>
            <a:r>
              <a:rPr lang="en-US" dirty="0"/>
              <a:t>Development of partnerships (between government and broader society)</a:t>
            </a:r>
          </a:p>
          <a:p>
            <a:r>
              <a:rPr lang="en-US" dirty="0"/>
              <a:t>Allows sharing of resources, expertise and skills.</a:t>
            </a:r>
          </a:p>
          <a:p>
            <a:r>
              <a:rPr lang="en-US" dirty="0"/>
              <a:t>Partnerships must be based on mutual respect and understanding.</a:t>
            </a:r>
            <a:endParaRPr lang="en-AU" dirty="0"/>
          </a:p>
        </p:txBody>
      </p:sp>
      <p:pic>
        <p:nvPicPr>
          <p:cNvPr id="5" name="Picture 4" descr="A close up of a toy&#10;&#10;Description automatically generated">
            <a:extLst>
              <a:ext uri="{FF2B5EF4-FFF2-40B4-BE49-F238E27FC236}">
                <a16:creationId xmlns:a16="http://schemas.microsoft.com/office/drawing/2014/main" id="{0B9E825A-E89F-45D2-AC79-E5BDBF8EDAF4}"/>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462" r="29289"/>
          <a:stretch/>
        </p:blipFill>
        <p:spPr>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1" name="Isosceles Triangle 1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9A420580-1C8D-4DE9-AD8E-E00025358C3D}"/>
              </a:ext>
            </a:extLst>
          </p:cNvPr>
          <p:cNvSpPr txBox="1"/>
          <p:nvPr/>
        </p:nvSpPr>
        <p:spPr>
          <a:xfrm>
            <a:off x="6473077" y="6657945"/>
            <a:ext cx="267092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getmespark.com/getting-the-most-out-of-your-consulting-partnerships/">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nc-sa/3.0/">
                  <a:extLst>
                    <a:ext uri="{A12FA001-AC4F-418D-AE19-62706E023703}">
                      <ahyp:hlinkClr xmlns:ahyp="http://schemas.microsoft.com/office/drawing/2018/hyperlinkcolor" val="tx"/>
                    </a:ext>
                  </a:extLst>
                </a:hlinkClick>
              </a:rPr>
              <a:t>CC BY-SA-NC</a:t>
            </a:r>
            <a:endParaRPr lang="en-AU" sz="700">
              <a:solidFill>
                <a:srgbClr val="FFFFFF"/>
              </a:solidFill>
            </a:endParaRPr>
          </a:p>
        </p:txBody>
      </p:sp>
    </p:spTree>
    <p:extLst>
      <p:ext uri="{BB962C8B-B14F-4D97-AF65-F5344CB8AC3E}">
        <p14:creationId xmlns:p14="http://schemas.microsoft.com/office/powerpoint/2010/main" val="669910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pPr>
              <a:lnSpc>
                <a:spcPct val="90000"/>
              </a:lnSpc>
            </a:pPr>
            <a:r>
              <a:rPr lang="en-US" sz="2000"/>
              <a:t>Increase community capacity and empower the individual</a:t>
            </a:r>
            <a:endParaRPr lang="en-AU" sz="2000"/>
          </a:p>
        </p:txBody>
      </p:sp>
      <p:sp>
        <p:nvSpPr>
          <p:cNvPr id="3" name="Content Placeholder 2"/>
          <p:cNvSpPr>
            <a:spLocks noGrp="1"/>
          </p:cNvSpPr>
          <p:nvPr>
            <p:ph idx="1"/>
          </p:nvPr>
        </p:nvSpPr>
        <p:spPr>
          <a:xfrm>
            <a:off x="3907172" y="2160589"/>
            <a:ext cx="3048329" cy="3880773"/>
          </a:xfrm>
        </p:spPr>
        <p:txBody>
          <a:bodyPr>
            <a:normAutofit/>
          </a:bodyPr>
          <a:lstStyle/>
          <a:p>
            <a:pPr>
              <a:lnSpc>
                <a:spcPct val="90000"/>
              </a:lnSpc>
            </a:pPr>
            <a:r>
              <a:rPr lang="en-US" sz="1500"/>
              <a:t>Health promotion is better carried out BY AND WITH people, not ON OR TO people.</a:t>
            </a:r>
          </a:p>
          <a:p>
            <a:pPr>
              <a:lnSpc>
                <a:spcPct val="90000"/>
              </a:lnSpc>
            </a:pPr>
            <a:r>
              <a:rPr lang="en-US" sz="1500"/>
              <a:t>Work to improve individual’s ability to take action</a:t>
            </a:r>
          </a:p>
          <a:p>
            <a:pPr>
              <a:lnSpc>
                <a:spcPct val="90000"/>
              </a:lnSpc>
            </a:pPr>
            <a:r>
              <a:rPr lang="en-US" sz="1500"/>
              <a:t>Work to improve capacity of groups/</a:t>
            </a:r>
            <a:r>
              <a:rPr lang="en-US" sz="1500" err="1"/>
              <a:t>organisations</a:t>
            </a:r>
            <a:r>
              <a:rPr lang="en-US" sz="1500"/>
              <a:t> to influence the determinants of health.</a:t>
            </a:r>
          </a:p>
          <a:p>
            <a:pPr>
              <a:lnSpc>
                <a:spcPct val="90000"/>
              </a:lnSpc>
            </a:pPr>
            <a:r>
              <a:rPr lang="en-US" sz="1500"/>
              <a:t>Individuals need to learn the skills and knowledge to effect change in their community</a:t>
            </a:r>
          </a:p>
          <a:p>
            <a:pPr>
              <a:lnSpc>
                <a:spcPct val="90000"/>
              </a:lnSpc>
            </a:pPr>
            <a:endParaRPr lang="en-AU" sz="1500"/>
          </a:p>
        </p:txBody>
      </p:sp>
      <p:pic>
        <p:nvPicPr>
          <p:cNvPr id="5" name="Picture 4" descr="A picture containing outdoor, sky&#10;&#10;Description automatically generated">
            <a:extLst>
              <a:ext uri="{FF2B5EF4-FFF2-40B4-BE49-F238E27FC236}">
                <a16:creationId xmlns:a16="http://schemas.microsoft.com/office/drawing/2014/main" id="{0479F22C-1D1D-49E5-95FD-6D00C2F1B5B7}"/>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5526" r="11667" b="-1"/>
          <a:stretch/>
        </p:blipFill>
        <p:spPr>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1" name="Isosceles Triangle 1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5F7EAEBF-2596-455F-B327-C99FA7A20CAF}"/>
              </a:ext>
            </a:extLst>
          </p:cNvPr>
          <p:cNvSpPr txBox="1"/>
          <p:nvPr/>
        </p:nvSpPr>
        <p:spPr>
          <a:xfrm>
            <a:off x="6457046" y="6657945"/>
            <a:ext cx="2686954"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kiranashraf.blogspot.com/2010/12/women-liberalismthe-misconceptions.html">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nc-nd/3.0/">
                  <a:extLst>
                    <a:ext uri="{A12FA001-AC4F-418D-AE19-62706E023703}">
                      <ahyp:hlinkClr xmlns:ahyp="http://schemas.microsoft.com/office/drawing/2018/hyperlinkcolor" val="tx"/>
                    </a:ext>
                  </a:extLst>
                </a:hlinkClick>
              </a:rPr>
              <a:t>CC BY-NC-ND</a:t>
            </a:r>
            <a:endParaRPr lang="en-AU" sz="700">
              <a:solidFill>
                <a:srgbClr val="FFFFFF"/>
              </a:solidFill>
            </a:endParaRPr>
          </a:p>
        </p:txBody>
      </p:sp>
    </p:spTree>
    <p:extLst>
      <p:ext uri="{BB962C8B-B14F-4D97-AF65-F5344CB8AC3E}">
        <p14:creationId xmlns:p14="http://schemas.microsoft.com/office/powerpoint/2010/main" val="1353085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544" y="836712"/>
            <a:ext cx="8229600" cy="5616624"/>
          </a:xfrm>
        </p:spPr>
        <p:txBody>
          <a:bodyPr>
            <a:normAutofit/>
          </a:bodyPr>
          <a:lstStyle/>
          <a:p>
            <a:r>
              <a:rPr lang="en-US" dirty="0"/>
              <a:t>Community development is a structured intervention. The idea is that the intervention will:</a:t>
            </a:r>
          </a:p>
          <a:p>
            <a:pPr lvl="1"/>
            <a:r>
              <a:rPr lang="en-US" dirty="0"/>
              <a:t>Give the community greater control over the conditions that affect their lives.</a:t>
            </a:r>
          </a:p>
          <a:p>
            <a:pPr lvl="1"/>
            <a:r>
              <a:rPr lang="en-US" dirty="0"/>
              <a:t>Address issues of powerlessness and disadvantage</a:t>
            </a:r>
          </a:p>
          <a:p>
            <a:pPr lvl="1"/>
            <a:r>
              <a:rPr lang="en-US" dirty="0"/>
              <a:t>Empower people to be a part of social change.</a:t>
            </a:r>
          </a:p>
          <a:p>
            <a:pPr marL="457200" lvl="1" indent="0">
              <a:buNone/>
            </a:pPr>
            <a:endParaRPr lang="en-US" dirty="0"/>
          </a:p>
          <a:p>
            <a:pPr marL="457200" lvl="1" indent="0">
              <a:buNone/>
            </a:pPr>
            <a:r>
              <a:rPr lang="en-US" dirty="0"/>
              <a:t>DEFINITION:</a:t>
            </a:r>
          </a:p>
          <a:p>
            <a:r>
              <a:rPr lang="en-US" dirty="0"/>
              <a:t>“The process of involving communities from the ground up in their own decision making about factors relating to health” </a:t>
            </a:r>
            <a:r>
              <a:rPr lang="en-US" sz="2000" dirty="0"/>
              <a:t>(Allen, 1997, as cited in Egger, Spark 7 Donovan, 2005)</a:t>
            </a:r>
          </a:p>
          <a:p>
            <a:endParaRPr lang="en-US" dirty="0"/>
          </a:p>
          <a:p>
            <a:endParaRPr lang="en-US" dirty="0"/>
          </a:p>
          <a:p>
            <a:endParaRPr lang="en-AU" dirty="0"/>
          </a:p>
        </p:txBody>
      </p:sp>
    </p:spTree>
    <p:extLst>
      <p:ext uri="{BB962C8B-B14F-4D97-AF65-F5344CB8AC3E}">
        <p14:creationId xmlns:p14="http://schemas.microsoft.com/office/powerpoint/2010/main" val="505659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pPr>
              <a:lnSpc>
                <a:spcPct val="90000"/>
              </a:lnSpc>
            </a:pPr>
            <a:r>
              <a:rPr lang="en-US" sz="2500"/>
              <a:t>Secure an infrastructure for health promotion</a:t>
            </a:r>
            <a:endParaRPr lang="en-AU" sz="2500"/>
          </a:p>
        </p:txBody>
      </p:sp>
      <p:sp>
        <p:nvSpPr>
          <p:cNvPr id="3" name="Content Placeholder 2"/>
          <p:cNvSpPr>
            <a:spLocks noGrp="1"/>
          </p:cNvSpPr>
          <p:nvPr>
            <p:ph idx="1"/>
          </p:nvPr>
        </p:nvSpPr>
        <p:spPr>
          <a:xfrm>
            <a:off x="3907172" y="2160589"/>
            <a:ext cx="3048329" cy="3880773"/>
          </a:xfrm>
        </p:spPr>
        <p:txBody>
          <a:bodyPr>
            <a:normAutofit/>
          </a:bodyPr>
          <a:lstStyle/>
          <a:p>
            <a:pPr>
              <a:lnSpc>
                <a:spcPct val="90000"/>
              </a:lnSpc>
            </a:pPr>
            <a:r>
              <a:rPr lang="en-US" sz="1500"/>
              <a:t>Funding on a local/national/global level must be found.</a:t>
            </a:r>
          </a:p>
          <a:p>
            <a:pPr>
              <a:lnSpc>
                <a:spcPct val="90000"/>
              </a:lnSpc>
            </a:pPr>
            <a:endParaRPr lang="en-US" sz="1500"/>
          </a:p>
          <a:p>
            <a:pPr>
              <a:lnSpc>
                <a:spcPct val="90000"/>
              </a:lnSpc>
            </a:pPr>
            <a:r>
              <a:rPr lang="en-US" sz="1500"/>
              <a:t>Resources must be in place (or planned) to maximize health promotion</a:t>
            </a:r>
          </a:p>
          <a:p>
            <a:pPr>
              <a:lnSpc>
                <a:spcPct val="90000"/>
              </a:lnSpc>
            </a:pPr>
            <a:endParaRPr lang="en-US" sz="1500"/>
          </a:p>
          <a:p>
            <a:pPr>
              <a:lnSpc>
                <a:spcPct val="90000"/>
              </a:lnSpc>
            </a:pPr>
            <a:r>
              <a:rPr lang="en-US" sz="1500"/>
              <a:t>All countries should develop the appropriate political/legal/educational/social/economic environments to support health promotion.</a:t>
            </a:r>
          </a:p>
          <a:p>
            <a:pPr>
              <a:lnSpc>
                <a:spcPct val="90000"/>
              </a:lnSpc>
            </a:pPr>
            <a:endParaRPr lang="en-AU" sz="1500"/>
          </a:p>
        </p:txBody>
      </p:sp>
      <p:pic>
        <p:nvPicPr>
          <p:cNvPr id="5" name="Picture 4" descr="A close up of a sign&#10;&#10;Description automatically generated">
            <a:extLst>
              <a:ext uri="{FF2B5EF4-FFF2-40B4-BE49-F238E27FC236}">
                <a16:creationId xmlns:a16="http://schemas.microsoft.com/office/drawing/2014/main" id="{8995C1AF-74A3-4E22-86AC-189AD9481F1A}"/>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9447" r="35891"/>
          <a:stretch/>
        </p:blipFill>
        <p:spPr>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1" name="Isosceles Triangle 1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CBCE5F40-7DDB-42C0-90E0-CC6C3802EE37}"/>
              </a:ext>
            </a:extLst>
          </p:cNvPr>
          <p:cNvSpPr txBox="1"/>
          <p:nvPr/>
        </p:nvSpPr>
        <p:spPr>
          <a:xfrm>
            <a:off x="6617347" y="6657945"/>
            <a:ext cx="252665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vicenteczu521708.wikidot.com/">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AU" sz="700">
              <a:solidFill>
                <a:srgbClr val="FFFFFF"/>
              </a:solidFill>
            </a:endParaRPr>
          </a:p>
        </p:txBody>
      </p:sp>
    </p:spTree>
    <p:extLst>
      <p:ext uri="{BB962C8B-B14F-4D97-AF65-F5344CB8AC3E}">
        <p14:creationId xmlns:p14="http://schemas.microsoft.com/office/powerpoint/2010/main" val="1170239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55AE6B0-AC9E-4167-806F-E9DB135FC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9360" y="1382486"/>
            <a:ext cx="2660686" cy="4093028"/>
          </a:xfrm>
        </p:spPr>
        <p:txBody>
          <a:bodyPr anchor="ctr">
            <a:normAutofit/>
          </a:bodyPr>
          <a:lstStyle/>
          <a:p>
            <a:r>
              <a:rPr lang="en-US" sz="3800"/>
              <a:t>Activities</a:t>
            </a:r>
            <a:endParaRPr lang="en-AU" sz="3800"/>
          </a:p>
        </p:txBody>
      </p:sp>
      <p:grpSp>
        <p:nvGrpSpPr>
          <p:cNvPr id="12" name="Group 11">
            <a:extLst>
              <a:ext uri="{FF2B5EF4-FFF2-40B4-BE49-F238E27FC236}">
                <a16:creationId xmlns:a16="http://schemas.microsoft.com/office/drawing/2014/main" id="{3523416A-383B-4FDC-B4C9-D8EDDFE9C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96950" y="-8467"/>
            <a:ext cx="3575050" cy="6866467"/>
            <a:chOff x="7425267" y="-8467"/>
            <a:chExt cx="4766733" cy="6866467"/>
          </a:xfrm>
        </p:grpSpPr>
        <p:cxnSp>
          <p:nvCxnSpPr>
            <p:cNvPr id="13" name="Straight Connector 12">
              <a:extLst>
                <a:ext uri="{FF2B5EF4-FFF2-40B4-BE49-F238E27FC236}">
                  <a16:creationId xmlns:a16="http://schemas.microsoft.com/office/drawing/2014/main" id="{CB0D29D5-3F7C-4197-821B-6D60A66CC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47FB49A-3541-428A-AADE-682A3C505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D96F53DC-08F1-42C6-B558-B83D54B27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AFE48CAF-A51C-463F-A570-ED99439A5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a:extLst>
                <a:ext uri="{FF2B5EF4-FFF2-40B4-BE49-F238E27FC236}">
                  <a16:creationId xmlns:a16="http://schemas.microsoft.com/office/drawing/2014/main" id="{01F0C48B-50FF-4351-8207-16D0960483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7">
              <a:extLst>
                <a:ext uri="{FF2B5EF4-FFF2-40B4-BE49-F238E27FC236}">
                  <a16:creationId xmlns:a16="http://schemas.microsoft.com/office/drawing/2014/main" id="{300384B6-5ED6-4F91-A548-B706D8375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8">
              <a:extLst>
                <a:ext uri="{FF2B5EF4-FFF2-40B4-BE49-F238E27FC236}">
                  <a16:creationId xmlns:a16="http://schemas.microsoft.com/office/drawing/2014/main" id="{337AFFAE-C182-463C-9459-8AB3C69D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9">
              <a:extLst>
                <a:ext uri="{FF2B5EF4-FFF2-40B4-BE49-F238E27FC236}">
                  <a16:creationId xmlns:a16="http://schemas.microsoft.com/office/drawing/2014/main" id="{510ACF17-C3F0-42BF-BDEB-D07927712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E804EFD0-B84E-476F-9FC6-6C4A42EA0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3" name="Rectangle 22">
            <a:extLst>
              <a:ext uri="{FF2B5EF4-FFF2-40B4-BE49-F238E27FC236}">
                <a16:creationId xmlns:a16="http://schemas.microsoft.com/office/drawing/2014/main" id="{87BD1F4E-A66D-4C06-86DA-8D56CA7A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3289" y="0"/>
            <a:ext cx="4660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61C43BC6-5620-43C6-9D2B-3A9DF977C699}"/>
              </a:ext>
            </a:extLst>
          </p:cNvPr>
          <p:cNvGraphicFramePr>
            <a:graphicFrameLocks noGrp="1"/>
          </p:cNvGraphicFramePr>
          <p:nvPr>
            <p:ph idx="1"/>
            <p:extLst>
              <p:ext uri="{D42A27DB-BD31-4B8C-83A1-F6EECF244321}">
                <p14:modId xmlns:p14="http://schemas.microsoft.com/office/powerpoint/2010/main" val="1855866551"/>
              </p:ext>
            </p:extLst>
          </p:nvPr>
        </p:nvGraphicFramePr>
        <p:xfrm>
          <a:off x="3687414" y="944563"/>
          <a:ext cx="4971603" cy="497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3045476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a:t>
            </a:r>
            <a:endParaRPr lang="en-AU" dirty="0"/>
          </a:p>
        </p:txBody>
      </p:sp>
      <p:sp>
        <p:nvSpPr>
          <p:cNvPr id="3" name="Content Placeholder 2"/>
          <p:cNvSpPr>
            <a:spLocks noGrp="1"/>
          </p:cNvSpPr>
          <p:nvPr>
            <p:ph idx="1"/>
          </p:nvPr>
        </p:nvSpPr>
        <p:spPr/>
        <p:txBody>
          <a:bodyPr/>
          <a:lstStyle/>
          <a:p>
            <a:r>
              <a:rPr lang="en-US" dirty="0"/>
              <a:t>Lockhart, E. (2010). </a:t>
            </a:r>
            <a:r>
              <a:rPr lang="en-US" i="1" dirty="0"/>
              <a:t>Health Studies Stage 2A-b. </a:t>
            </a:r>
            <a:r>
              <a:rPr lang="en-US" dirty="0" err="1"/>
              <a:t>Madeley</a:t>
            </a:r>
            <a:r>
              <a:rPr lang="en-US" dirty="0"/>
              <a:t>: Print Publishing.</a:t>
            </a:r>
            <a:endParaRPr lang="en-AU" dirty="0"/>
          </a:p>
          <a:p>
            <a:endParaRPr lang="en-AU" dirty="0"/>
          </a:p>
        </p:txBody>
      </p:sp>
    </p:spTree>
    <p:extLst>
      <p:ext uri="{BB962C8B-B14F-4D97-AF65-F5344CB8AC3E}">
        <p14:creationId xmlns:p14="http://schemas.microsoft.com/office/powerpoint/2010/main" val="244792630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 question practice</a:t>
            </a:r>
            <a:endParaRPr lang="en-AU" dirty="0"/>
          </a:p>
        </p:txBody>
      </p:sp>
      <p:sp>
        <p:nvSpPr>
          <p:cNvPr id="3" name="Content Placeholder 2"/>
          <p:cNvSpPr>
            <a:spLocks noGrp="1"/>
          </p:cNvSpPr>
          <p:nvPr>
            <p:ph idx="1"/>
          </p:nvPr>
        </p:nvSpPr>
        <p:spPr/>
        <p:txBody>
          <a:bodyPr/>
          <a:lstStyle/>
          <a:p>
            <a:r>
              <a:rPr lang="en-US" dirty="0"/>
              <a:t>Develop your own question about the content we just covered. REMEMBER what the SYLLABUS is and what can be asked</a:t>
            </a:r>
          </a:p>
          <a:p>
            <a:endParaRPr lang="en-US" dirty="0"/>
          </a:p>
          <a:p>
            <a:r>
              <a:rPr lang="en-US" dirty="0"/>
              <a:t>Develop a marking key for this question</a:t>
            </a:r>
          </a:p>
          <a:p>
            <a:endParaRPr lang="en-US" dirty="0"/>
          </a:p>
          <a:p>
            <a:r>
              <a:rPr lang="en-US" dirty="0"/>
              <a:t>Swap with someone else and complete their question</a:t>
            </a:r>
          </a:p>
          <a:p>
            <a:r>
              <a:rPr lang="en-US" dirty="0"/>
              <a:t>(20 mins to answer) </a:t>
            </a:r>
            <a:endParaRPr lang="en-AU" dirty="0"/>
          </a:p>
        </p:txBody>
      </p:sp>
    </p:spTree>
    <p:extLst>
      <p:ext uri="{BB962C8B-B14F-4D97-AF65-F5344CB8AC3E}">
        <p14:creationId xmlns:p14="http://schemas.microsoft.com/office/powerpoint/2010/main" val="296301398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Social Marketing</a:t>
            </a:r>
            <a:endParaRPr lang="en-AU" dirty="0"/>
          </a:p>
        </p:txBody>
      </p:sp>
      <p:sp>
        <p:nvSpPr>
          <p:cNvPr id="3" name="Subtitle 2"/>
          <p:cNvSpPr>
            <a:spLocks noGrp="1"/>
          </p:cNvSpPr>
          <p:nvPr>
            <p:ph type="subTitle" idx="1"/>
          </p:nvPr>
        </p:nvSpPr>
        <p:spPr/>
        <p:txBody>
          <a:bodyPr/>
          <a:lstStyle/>
          <a:p>
            <a:r>
              <a:rPr lang="en-US" dirty="0"/>
              <a:t>Definition &amp; Purpose</a:t>
            </a:r>
            <a:endParaRPr lang="en-AU" dirty="0"/>
          </a:p>
        </p:txBody>
      </p:sp>
    </p:spTree>
    <p:extLst>
      <p:ext uri="{BB962C8B-B14F-4D97-AF65-F5344CB8AC3E}">
        <p14:creationId xmlns:p14="http://schemas.microsoft.com/office/powerpoint/2010/main" val="197509756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743B8-E8AF-472D-A2EC-91D32784569F}"/>
              </a:ext>
            </a:extLst>
          </p:cNvPr>
          <p:cNvSpPr>
            <a:spLocks noGrp="1"/>
          </p:cNvSpPr>
          <p:nvPr>
            <p:ph type="title"/>
          </p:nvPr>
        </p:nvSpPr>
        <p:spPr/>
        <p:txBody>
          <a:bodyPr/>
          <a:lstStyle/>
          <a:p>
            <a:r>
              <a:rPr lang="en-US" dirty="0"/>
              <a:t>Syllabus link </a:t>
            </a:r>
            <a:endParaRPr lang="en-AU" dirty="0"/>
          </a:p>
        </p:txBody>
      </p:sp>
      <p:pic>
        <p:nvPicPr>
          <p:cNvPr id="4" name="Content Placeholder 3">
            <a:extLst>
              <a:ext uri="{FF2B5EF4-FFF2-40B4-BE49-F238E27FC236}">
                <a16:creationId xmlns:a16="http://schemas.microsoft.com/office/drawing/2014/main" id="{F2061AC0-19BF-4C8F-A451-4D59B09AF4E7}"/>
              </a:ext>
            </a:extLst>
          </p:cNvPr>
          <p:cNvPicPr>
            <a:picLocks noGrp="1" noChangeAspect="1"/>
          </p:cNvPicPr>
          <p:nvPr>
            <p:ph idx="1"/>
          </p:nvPr>
        </p:nvPicPr>
        <p:blipFill>
          <a:blip r:embed="rId2"/>
          <a:stretch>
            <a:fillRect/>
          </a:stretch>
        </p:blipFill>
        <p:spPr>
          <a:xfrm>
            <a:off x="467544" y="1973002"/>
            <a:ext cx="6810570" cy="2911996"/>
          </a:xfrm>
          <a:prstGeom prst="rect">
            <a:avLst/>
          </a:prstGeom>
        </p:spPr>
      </p:pic>
    </p:spTree>
    <p:extLst>
      <p:ext uri="{BB962C8B-B14F-4D97-AF65-F5344CB8AC3E}">
        <p14:creationId xmlns:p14="http://schemas.microsoft.com/office/powerpoint/2010/main" val="279879290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recap…</a:t>
            </a:r>
            <a:endParaRPr lang="en-AU" dirty="0"/>
          </a:p>
        </p:txBody>
      </p:sp>
      <p:sp>
        <p:nvSpPr>
          <p:cNvPr id="3" name="Content Placeholder 2"/>
          <p:cNvSpPr>
            <a:spLocks noGrp="1"/>
          </p:cNvSpPr>
          <p:nvPr>
            <p:ph idx="1"/>
          </p:nvPr>
        </p:nvSpPr>
        <p:spPr/>
        <p:txBody>
          <a:bodyPr>
            <a:normAutofit/>
          </a:bodyPr>
          <a:lstStyle/>
          <a:p>
            <a:r>
              <a:rPr lang="en-US" sz="3200" b="1" dirty="0"/>
              <a:t>Belief: </a:t>
            </a:r>
            <a:r>
              <a:rPr lang="en-US" sz="3200" dirty="0"/>
              <a:t>a persons sense of right and wrong.</a:t>
            </a:r>
          </a:p>
          <a:p>
            <a:r>
              <a:rPr lang="en-US" sz="3200" b="1" dirty="0"/>
              <a:t>Attitude: </a:t>
            </a:r>
            <a:r>
              <a:rPr lang="en-US" sz="3200" dirty="0"/>
              <a:t>the feelings an individual has towards objects, people or situations.</a:t>
            </a:r>
          </a:p>
          <a:p>
            <a:r>
              <a:rPr lang="en-US" sz="3200" b="1" dirty="0"/>
              <a:t>Values: </a:t>
            </a:r>
            <a:r>
              <a:rPr lang="en-US" sz="3200" dirty="0"/>
              <a:t>general principles by which a person lives their life</a:t>
            </a:r>
            <a:r>
              <a:rPr lang="en-US" dirty="0"/>
              <a:t>. </a:t>
            </a:r>
          </a:p>
        </p:txBody>
      </p:sp>
    </p:spTree>
    <p:extLst>
      <p:ext uri="{BB962C8B-B14F-4D97-AF65-F5344CB8AC3E}">
        <p14:creationId xmlns:p14="http://schemas.microsoft.com/office/powerpoint/2010/main" val="106963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Recap…</a:t>
            </a:r>
            <a:endParaRPr lang="en-AU" dirty="0"/>
          </a:p>
        </p:txBody>
      </p:sp>
      <p:sp>
        <p:nvSpPr>
          <p:cNvPr id="3" name="Content Placeholder 2"/>
          <p:cNvSpPr>
            <a:spLocks noGrp="1"/>
          </p:cNvSpPr>
          <p:nvPr>
            <p:ph idx="1"/>
          </p:nvPr>
        </p:nvSpPr>
        <p:spPr/>
        <p:txBody>
          <a:bodyPr>
            <a:normAutofit fontScale="77500" lnSpcReduction="20000"/>
          </a:bodyPr>
          <a:lstStyle/>
          <a:p>
            <a:r>
              <a:rPr lang="en-US" sz="2800" b="1" dirty="0"/>
              <a:t>Perception: </a:t>
            </a:r>
            <a:r>
              <a:rPr lang="en-US" sz="2800" dirty="0"/>
              <a:t>The ability of a person to sense something-to </a:t>
            </a:r>
            <a:r>
              <a:rPr lang="en-US" sz="2800" dirty="0" err="1"/>
              <a:t>analyse</a:t>
            </a:r>
            <a:r>
              <a:rPr lang="en-US" sz="2800" dirty="0"/>
              <a:t> what is going on around them and make sense of it in their own mind. (is a result of their attitudes and beliefs)</a:t>
            </a:r>
          </a:p>
          <a:p>
            <a:r>
              <a:rPr lang="en-US" sz="2800" b="1" dirty="0"/>
              <a:t>Media: </a:t>
            </a:r>
            <a:r>
              <a:rPr lang="en-US" sz="2800" dirty="0"/>
              <a:t>methods of communication that reach or influence people widely. (</a:t>
            </a:r>
            <a:r>
              <a:rPr lang="en-US" sz="2800" dirty="0" err="1"/>
              <a:t>ie</a:t>
            </a:r>
            <a:r>
              <a:rPr lang="en-US" sz="2800" dirty="0"/>
              <a:t>. Radio/</a:t>
            </a:r>
            <a:r>
              <a:rPr lang="en-US" sz="2800" dirty="0" err="1"/>
              <a:t>Tv</a:t>
            </a:r>
            <a:r>
              <a:rPr lang="en-US" sz="2800" dirty="0"/>
              <a:t>/Magazines/newspapers)</a:t>
            </a:r>
          </a:p>
          <a:p>
            <a:r>
              <a:rPr lang="en-US" sz="2800" b="1" dirty="0"/>
              <a:t>Marketing: </a:t>
            </a:r>
            <a:r>
              <a:rPr lang="en-US" sz="2800" dirty="0"/>
              <a:t>the process of promoting/selling/distributing a product or service. (includes advertising, branding, packaging, storage, distribution and point of sale)</a:t>
            </a:r>
            <a:endParaRPr lang="en-AU" sz="2800" dirty="0"/>
          </a:p>
          <a:p>
            <a:endParaRPr lang="en-AU" dirty="0"/>
          </a:p>
        </p:txBody>
      </p:sp>
    </p:spTree>
    <p:extLst>
      <p:ext uri="{BB962C8B-B14F-4D97-AF65-F5344CB8AC3E}">
        <p14:creationId xmlns:p14="http://schemas.microsoft.com/office/powerpoint/2010/main" val="2947898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r>
              <a:rPr lang="en-US" dirty="0"/>
              <a:t>Example:</a:t>
            </a:r>
            <a:endParaRPr lang="en-AU" dirty="0"/>
          </a:p>
        </p:txBody>
      </p:sp>
      <p:sp>
        <p:nvSpPr>
          <p:cNvPr id="3" name="Content Placeholder 2"/>
          <p:cNvSpPr>
            <a:spLocks noGrp="1"/>
          </p:cNvSpPr>
          <p:nvPr>
            <p:ph idx="1"/>
          </p:nvPr>
        </p:nvSpPr>
        <p:spPr>
          <a:xfrm>
            <a:off x="3907172" y="2160589"/>
            <a:ext cx="3048329" cy="3880773"/>
          </a:xfrm>
        </p:spPr>
        <p:txBody>
          <a:bodyPr>
            <a:normAutofit/>
          </a:bodyPr>
          <a:lstStyle/>
          <a:p>
            <a:r>
              <a:rPr lang="en-US" b="1" dirty="0"/>
              <a:t>Pregnant lady smoking:</a:t>
            </a:r>
          </a:p>
          <a:p>
            <a:endParaRPr lang="en-US" dirty="0"/>
          </a:p>
          <a:p>
            <a:r>
              <a:rPr lang="en-US" dirty="0"/>
              <a:t>What is your attitude toward this?</a:t>
            </a:r>
          </a:p>
          <a:p>
            <a:r>
              <a:rPr lang="en-US" dirty="0"/>
              <a:t>What beliefs is this based upon?</a:t>
            </a:r>
          </a:p>
          <a:p>
            <a:r>
              <a:rPr lang="en-US" dirty="0"/>
              <a:t>What values is this based upon?</a:t>
            </a:r>
            <a:endParaRPr lang="en-AU" dirty="0"/>
          </a:p>
        </p:txBody>
      </p:sp>
      <p:pic>
        <p:nvPicPr>
          <p:cNvPr id="5" name="Picture 4" descr="A person sitting next to a window&#10;&#10;Description automatically generated">
            <a:extLst>
              <a:ext uri="{FF2B5EF4-FFF2-40B4-BE49-F238E27FC236}">
                <a16:creationId xmlns:a16="http://schemas.microsoft.com/office/drawing/2014/main" id="{549C336A-8552-4902-B5B2-B8E0FA6D24D6}"/>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7813"/>
          <a:stretch/>
        </p:blipFill>
        <p:spPr>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1" name="Isosceles Triangle 1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1E495C70-3375-4E81-BE54-7A5B935E038F}"/>
              </a:ext>
            </a:extLst>
          </p:cNvPr>
          <p:cNvSpPr txBox="1"/>
          <p:nvPr/>
        </p:nvSpPr>
        <p:spPr>
          <a:xfrm>
            <a:off x="6602919" y="6657945"/>
            <a:ext cx="2541081"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wellcometrust.wordpress.com/2011/09/22/feature-breathless-understanding-asthma/">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nc/3.0/">
                  <a:extLst>
                    <a:ext uri="{A12FA001-AC4F-418D-AE19-62706E023703}">
                      <ahyp:hlinkClr xmlns:ahyp="http://schemas.microsoft.com/office/drawing/2018/hyperlinkcolor" val="tx"/>
                    </a:ext>
                  </a:extLst>
                </a:hlinkClick>
              </a:rPr>
              <a:t>CC BY-NC</a:t>
            </a:r>
            <a:endParaRPr lang="en-AU" sz="700">
              <a:solidFill>
                <a:srgbClr val="FFFFFF"/>
              </a:solidFill>
            </a:endParaRPr>
          </a:p>
        </p:txBody>
      </p:sp>
    </p:spTree>
    <p:extLst>
      <p:ext uri="{BB962C8B-B14F-4D97-AF65-F5344CB8AC3E}">
        <p14:creationId xmlns:p14="http://schemas.microsoft.com/office/powerpoint/2010/main" val="65410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2" name="Picture 4" descr="Image result for marketing corporate">
            <a:extLst>
              <a:ext uri="{FF2B5EF4-FFF2-40B4-BE49-F238E27FC236}">
                <a16:creationId xmlns:a16="http://schemas.microsoft.com/office/drawing/2014/main" id="{3BFEDA21-EEAF-4458-8F75-F130296F0456}"/>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3030" t="4930" r="1" b="4162"/>
          <a:stretch/>
        </p:blipFill>
        <p:spPr bwMode="auto">
          <a:xfrm>
            <a:off x="20" y="10"/>
            <a:ext cx="9143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6" name="Isosceles Triangle 75">
            <a:extLst>
              <a:ext uri="{FF2B5EF4-FFF2-40B4-BE49-F238E27FC236}">
                <a16:creationId xmlns:a16="http://schemas.microsoft.com/office/drawing/2014/main" id="{DD6B6433-CCD9-42F6-83C5-76BCAA8FEE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78" name="Parallelogram 77">
            <a:extLst>
              <a:ext uri="{FF2B5EF4-FFF2-40B4-BE49-F238E27FC236}">
                <a16:creationId xmlns:a16="http://schemas.microsoft.com/office/drawing/2014/main" id="{442B55CB-F27D-4C06-89E5-4EC99A519C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8141" y="0"/>
            <a:ext cx="7029450" cy="6858000"/>
          </a:xfrm>
          <a:prstGeom prst="parallelogram">
            <a:avLst>
              <a:gd name="adj" fmla="val 14937"/>
            </a:avLst>
          </a:prstGeom>
          <a:solidFill>
            <a:schemeClr val="bg1">
              <a:alpha val="9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0" name="Straight Connector 79">
            <a:extLst>
              <a:ext uri="{FF2B5EF4-FFF2-40B4-BE49-F238E27FC236}">
                <a16:creationId xmlns:a16="http://schemas.microsoft.com/office/drawing/2014/main" id="{48527540-7F01-4C2E-9641-738882048E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8259" y="0"/>
            <a:ext cx="9144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82" name="Straight Connector 81">
            <a:extLst>
              <a:ext uri="{FF2B5EF4-FFF2-40B4-BE49-F238E27FC236}">
                <a16:creationId xmlns:a16="http://schemas.microsoft.com/office/drawing/2014/main" id="{D6F60FB6-F855-43F0-A752-3719156C1E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84" name="Rectangle 23">
            <a:extLst>
              <a:ext uri="{FF2B5EF4-FFF2-40B4-BE49-F238E27FC236}">
                <a16:creationId xmlns:a16="http://schemas.microsoft.com/office/drawing/2014/main" id="{70669A81-0E9B-4B42-AFEA-8F672C6CF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2089535" y="609600"/>
            <a:ext cx="4865966" cy="1320800"/>
          </a:xfrm>
        </p:spPr>
        <p:txBody>
          <a:bodyPr anchor="t">
            <a:normAutofit/>
          </a:bodyPr>
          <a:lstStyle/>
          <a:p>
            <a:r>
              <a:rPr lang="en-US"/>
              <a:t>Social Marketing</a:t>
            </a:r>
            <a:endParaRPr lang="en-AU" dirty="0"/>
          </a:p>
        </p:txBody>
      </p:sp>
      <p:sp>
        <p:nvSpPr>
          <p:cNvPr id="86" name="Rectangle 25">
            <a:extLst>
              <a:ext uri="{FF2B5EF4-FFF2-40B4-BE49-F238E27FC236}">
                <a16:creationId xmlns:a16="http://schemas.microsoft.com/office/drawing/2014/main" id="{8C93E0C6-CF08-4771-B5A9-6018CB3AED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8" name="Isosceles Triangle 87">
            <a:extLst>
              <a:ext uri="{FF2B5EF4-FFF2-40B4-BE49-F238E27FC236}">
                <a16:creationId xmlns:a16="http://schemas.microsoft.com/office/drawing/2014/main" id="{A011F1B8-62C5-4D08-A621-EAD05C7D6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2089534" y="1412776"/>
            <a:ext cx="5290778" cy="5328592"/>
          </a:xfrm>
        </p:spPr>
        <p:txBody>
          <a:bodyPr>
            <a:normAutofit/>
          </a:bodyPr>
          <a:lstStyle/>
          <a:p>
            <a:pPr>
              <a:lnSpc>
                <a:spcPct val="90000"/>
              </a:lnSpc>
            </a:pPr>
            <a:r>
              <a:rPr lang="en-US" dirty="0"/>
              <a:t>“ a process for influencing human behaviour on a large scale, using marketing principles for the purpose of societal benefit rather than commercial profit ”</a:t>
            </a:r>
          </a:p>
          <a:p>
            <a:pPr marL="0" indent="0">
              <a:lnSpc>
                <a:spcPct val="90000"/>
              </a:lnSpc>
              <a:buNone/>
            </a:pPr>
            <a:r>
              <a:rPr lang="en-US" i="1" dirty="0"/>
              <a:t>(W. Smith, Academy for Educational Development)</a:t>
            </a:r>
          </a:p>
          <a:p>
            <a:pPr marL="0" indent="0">
              <a:lnSpc>
                <a:spcPct val="90000"/>
              </a:lnSpc>
              <a:buNone/>
            </a:pPr>
            <a:endParaRPr lang="en-US" sz="1300" i="1" dirty="0"/>
          </a:p>
          <a:p>
            <a:pPr marL="0" indent="0">
              <a:lnSpc>
                <a:spcPct val="90000"/>
              </a:lnSpc>
              <a:buNone/>
            </a:pPr>
            <a:endParaRPr lang="en-US" sz="1300" i="1" dirty="0"/>
          </a:p>
          <a:p>
            <a:pPr marL="0" indent="0">
              <a:lnSpc>
                <a:spcPct val="90000"/>
              </a:lnSpc>
              <a:buNone/>
            </a:pPr>
            <a:endParaRPr lang="en-US" sz="1300" i="1" dirty="0"/>
          </a:p>
          <a:p>
            <a:pPr marL="0" indent="0">
              <a:lnSpc>
                <a:spcPct val="90000"/>
              </a:lnSpc>
              <a:buNone/>
            </a:pPr>
            <a:endParaRPr lang="en-US" sz="1300" i="1" dirty="0"/>
          </a:p>
          <a:p>
            <a:pPr marL="0" indent="0">
              <a:lnSpc>
                <a:spcPct val="90000"/>
              </a:lnSpc>
              <a:buNone/>
            </a:pPr>
            <a:endParaRPr lang="en-US" sz="1300" i="1" dirty="0"/>
          </a:p>
          <a:p>
            <a:pPr marL="0" indent="0">
              <a:lnSpc>
                <a:spcPct val="90000"/>
              </a:lnSpc>
              <a:buNone/>
            </a:pPr>
            <a:endParaRPr lang="en-US" sz="1300" i="1" dirty="0"/>
          </a:p>
          <a:p>
            <a:pPr marL="0" indent="0">
              <a:lnSpc>
                <a:spcPct val="90000"/>
              </a:lnSpc>
              <a:buNone/>
            </a:pPr>
            <a:r>
              <a:rPr lang="en-US" sz="1300" b="1" u="sng" dirty="0"/>
              <a:t>The Bottom Line:</a:t>
            </a:r>
          </a:p>
          <a:p>
            <a:pPr marL="0" indent="0">
              <a:lnSpc>
                <a:spcPct val="90000"/>
              </a:lnSpc>
              <a:buNone/>
            </a:pPr>
            <a:r>
              <a:rPr lang="en-US" sz="1300" dirty="0"/>
              <a:t>-applying commercial marketing principles to health and human service programs looking to change behaviour for the benefit of society and not for commercial profit.</a:t>
            </a:r>
          </a:p>
          <a:p>
            <a:pPr marL="0" indent="0">
              <a:lnSpc>
                <a:spcPct val="90000"/>
              </a:lnSpc>
              <a:buNone/>
            </a:pPr>
            <a:endParaRPr lang="en-US" sz="1300" dirty="0"/>
          </a:p>
          <a:p>
            <a:pPr marL="0" indent="0">
              <a:lnSpc>
                <a:spcPct val="90000"/>
              </a:lnSpc>
              <a:buNone/>
            </a:pPr>
            <a:r>
              <a:rPr lang="en-US" sz="1300" dirty="0"/>
              <a:t>** it’s all about CHANGING BEHAVIOUR**</a:t>
            </a:r>
            <a:endParaRPr lang="en-AU" sz="1300" dirty="0"/>
          </a:p>
        </p:txBody>
      </p:sp>
      <p:sp>
        <p:nvSpPr>
          <p:cNvPr id="90" name="Rectangle 27">
            <a:extLst>
              <a:ext uri="{FF2B5EF4-FFF2-40B4-BE49-F238E27FC236}">
                <a16:creationId xmlns:a16="http://schemas.microsoft.com/office/drawing/2014/main" id="{C6A6AECB-428C-4CB4-B65A-359F08B6D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92" name="Rectangle 28">
            <a:extLst>
              <a:ext uri="{FF2B5EF4-FFF2-40B4-BE49-F238E27FC236}">
                <a16:creationId xmlns:a16="http://schemas.microsoft.com/office/drawing/2014/main" id="{28D1A6ED-2AB6-46A3-A315-485B8BF93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94" name="Rectangle 29">
            <a:extLst>
              <a:ext uri="{FF2B5EF4-FFF2-40B4-BE49-F238E27FC236}">
                <a16:creationId xmlns:a16="http://schemas.microsoft.com/office/drawing/2014/main" id="{B61CE46B-8525-46A8-AB7B-DCBCC1B65F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6" name="Isosceles Triangle 95">
            <a:extLst>
              <a:ext uri="{FF2B5EF4-FFF2-40B4-BE49-F238E27FC236}">
                <a16:creationId xmlns:a16="http://schemas.microsoft.com/office/drawing/2014/main" id="{4412B991-9935-45FB-A17E-8F30DD832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468244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idx="1"/>
          </p:nvPr>
        </p:nvSpPr>
        <p:spPr>
          <a:xfrm>
            <a:off x="467544" y="980728"/>
            <a:ext cx="8229600" cy="4525963"/>
          </a:xfrm>
        </p:spPr>
        <p:txBody>
          <a:bodyPr>
            <a:normAutofit/>
          </a:bodyPr>
          <a:lstStyle/>
          <a:p>
            <a:endParaRPr lang="en-US" dirty="0"/>
          </a:p>
          <a:p>
            <a:r>
              <a:rPr lang="en-US" dirty="0"/>
              <a:t>The development of a community is more than just infrastructure.</a:t>
            </a:r>
          </a:p>
          <a:p>
            <a:endParaRPr lang="en-US" dirty="0"/>
          </a:p>
          <a:p>
            <a:r>
              <a:rPr lang="en-US" dirty="0"/>
              <a:t>Community developers must be able to identify the “values, needs and aspirations of residents, community members, businesses and other appropriate stakeholders for the benefit of all involved”.</a:t>
            </a:r>
          </a:p>
          <a:p>
            <a:endParaRPr lang="en-AU" dirty="0"/>
          </a:p>
        </p:txBody>
      </p:sp>
    </p:spTree>
    <p:extLst>
      <p:ext uri="{BB962C8B-B14F-4D97-AF65-F5344CB8AC3E}">
        <p14:creationId xmlns:p14="http://schemas.microsoft.com/office/powerpoint/2010/main" val="1775809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rPr lang="en-US" dirty="0"/>
              <a:t>Social Marketing (continued)</a:t>
            </a:r>
            <a:endParaRPr lang="en-AU" dirty="0"/>
          </a:p>
        </p:txBody>
      </p:sp>
      <p:pic>
        <p:nvPicPr>
          <p:cNvPr id="3074" name="Picture 2" descr="Image result for behaviour change">
            <a:extLst>
              <a:ext uri="{FF2B5EF4-FFF2-40B4-BE49-F238E27FC236}">
                <a16:creationId xmlns:a16="http://schemas.microsoft.com/office/drawing/2014/main" id="{E20EF301-FAAD-4A0F-BCED-DBEA18DCD79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13105" y="2159331"/>
            <a:ext cx="2186980" cy="168954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3047370" y="1556792"/>
            <a:ext cx="4692982" cy="5256583"/>
          </a:xfrm>
        </p:spPr>
        <p:txBody>
          <a:bodyPr>
            <a:normAutofit/>
          </a:bodyPr>
          <a:lstStyle/>
          <a:p>
            <a:pPr>
              <a:lnSpc>
                <a:spcPct val="90000"/>
              </a:lnSpc>
            </a:pPr>
            <a:r>
              <a:rPr lang="en-US" dirty="0"/>
              <a:t>Behaviour changes…</a:t>
            </a:r>
          </a:p>
          <a:p>
            <a:pPr>
              <a:lnSpc>
                <a:spcPct val="90000"/>
              </a:lnSpc>
            </a:pPr>
            <a:endParaRPr lang="en-US" dirty="0"/>
          </a:p>
          <a:p>
            <a:pPr>
              <a:lnSpc>
                <a:spcPct val="90000"/>
              </a:lnSpc>
            </a:pPr>
            <a:r>
              <a:rPr lang="en-US" dirty="0"/>
              <a:t>Accept a new behaviour</a:t>
            </a:r>
          </a:p>
          <a:p>
            <a:pPr>
              <a:lnSpc>
                <a:spcPct val="90000"/>
              </a:lnSpc>
            </a:pPr>
            <a:r>
              <a:rPr lang="en-US" dirty="0"/>
              <a:t>Reject a potential behaviour</a:t>
            </a:r>
          </a:p>
          <a:p>
            <a:pPr>
              <a:lnSpc>
                <a:spcPct val="90000"/>
              </a:lnSpc>
            </a:pPr>
            <a:r>
              <a:rPr lang="en-US" dirty="0"/>
              <a:t>Modify a current behaviour</a:t>
            </a:r>
          </a:p>
          <a:p>
            <a:pPr>
              <a:lnSpc>
                <a:spcPct val="90000"/>
              </a:lnSpc>
            </a:pPr>
            <a:r>
              <a:rPr lang="en-US" dirty="0"/>
              <a:t>Abandon an old behaviour</a:t>
            </a:r>
          </a:p>
          <a:p>
            <a:pPr>
              <a:lnSpc>
                <a:spcPct val="90000"/>
              </a:lnSpc>
            </a:pPr>
            <a:endParaRPr lang="en-US" dirty="0"/>
          </a:p>
          <a:p>
            <a:pPr>
              <a:lnSpc>
                <a:spcPct val="90000"/>
              </a:lnSpc>
            </a:pPr>
            <a:r>
              <a:rPr lang="en-US" dirty="0"/>
              <a:t>Why might these changes be difficult??</a:t>
            </a:r>
          </a:p>
          <a:p>
            <a:pPr marL="0" indent="0">
              <a:lnSpc>
                <a:spcPct val="90000"/>
              </a:lnSpc>
              <a:buNone/>
            </a:pPr>
            <a:r>
              <a:rPr lang="en-US" dirty="0"/>
              <a:t>1. change is VOLUNTARY.</a:t>
            </a:r>
          </a:p>
          <a:p>
            <a:pPr marL="0" indent="0">
              <a:lnSpc>
                <a:spcPct val="90000"/>
              </a:lnSpc>
              <a:buNone/>
            </a:pPr>
            <a:r>
              <a:rPr lang="en-US" dirty="0"/>
              <a:t>2. No promise of direct benefit or immediate payback from the behaviour change. </a:t>
            </a:r>
            <a:endParaRPr lang="en-AU" dirty="0"/>
          </a:p>
        </p:txBody>
      </p:sp>
    </p:spTree>
    <p:extLst>
      <p:ext uri="{BB962C8B-B14F-4D97-AF65-F5344CB8AC3E}">
        <p14:creationId xmlns:p14="http://schemas.microsoft.com/office/powerpoint/2010/main" val="2195174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Four P’s of Social Marketing</a:t>
            </a:r>
            <a:endParaRPr lang="en-AU" dirty="0"/>
          </a:p>
        </p:txBody>
      </p:sp>
      <p:sp>
        <p:nvSpPr>
          <p:cNvPr id="3" name="Content Placeholder 2"/>
          <p:cNvSpPr>
            <a:spLocks noGrp="1"/>
          </p:cNvSpPr>
          <p:nvPr>
            <p:ph idx="1"/>
          </p:nvPr>
        </p:nvSpPr>
        <p:spPr/>
        <p:txBody>
          <a:bodyPr>
            <a:normAutofit fontScale="85000" lnSpcReduction="20000"/>
          </a:bodyPr>
          <a:lstStyle/>
          <a:p>
            <a:pPr marL="0" indent="0" algn="ctr">
              <a:buNone/>
            </a:pPr>
            <a:r>
              <a:rPr lang="en-US" sz="4800" b="1" dirty="0"/>
              <a:t>PRODUCT – </a:t>
            </a:r>
            <a:r>
              <a:rPr lang="en-US" sz="4800" b="1" dirty="0">
                <a:hlinkClick r:id="rId2"/>
              </a:rPr>
              <a:t>Adam Sandler</a:t>
            </a:r>
            <a:endParaRPr lang="en-US" sz="4800" b="1" dirty="0"/>
          </a:p>
          <a:p>
            <a:pPr marL="0" indent="0" algn="ctr">
              <a:buNone/>
            </a:pPr>
            <a:r>
              <a:rPr lang="en-US" sz="4800" b="1" dirty="0"/>
              <a:t>PRICE - </a:t>
            </a:r>
            <a:r>
              <a:rPr lang="en-US" sz="4800" b="1" dirty="0">
                <a:hlinkClick r:id="rId3"/>
              </a:rPr>
              <a:t>Ikea</a:t>
            </a:r>
            <a:endParaRPr lang="en-US" sz="4800" b="1" dirty="0"/>
          </a:p>
          <a:p>
            <a:pPr marL="0" indent="0" algn="ctr">
              <a:buNone/>
            </a:pPr>
            <a:r>
              <a:rPr lang="en-US" sz="4800" b="1" dirty="0"/>
              <a:t>PLACE - </a:t>
            </a:r>
            <a:r>
              <a:rPr lang="en-US" sz="4800" b="1" dirty="0">
                <a:hlinkClick r:id="rId4"/>
              </a:rPr>
              <a:t>M</a:t>
            </a:r>
            <a:endParaRPr lang="en-US" sz="4800" b="1" dirty="0"/>
          </a:p>
          <a:p>
            <a:pPr marL="0" indent="0" algn="ctr">
              <a:buNone/>
            </a:pPr>
            <a:r>
              <a:rPr lang="en-US" sz="4800" b="1" dirty="0"/>
              <a:t>PROMOTION – </a:t>
            </a:r>
            <a:r>
              <a:rPr lang="en-US" sz="4800" b="1" dirty="0">
                <a:hlinkClick r:id="rId5"/>
              </a:rPr>
              <a:t>Bolt</a:t>
            </a:r>
            <a:r>
              <a:rPr lang="en-US" sz="4800" b="1" dirty="0"/>
              <a:t> </a:t>
            </a:r>
          </a:p>
          <a:p>
            <a:pPr marL="0" indent="0" algn="ctr">
              <a:buNone/>
            </a:pPr>
            <a:endParaRPr lang="en-US" sz="2000" b="1" dirty="0"/>
          </a:p>
          <a:p>
            <a:pPr marL="0" indent="0">
              <a:buNone/>
            </a:pPr>
            <a:r>
              <a:rPr lang="en-US" sz="2000" b="1" dirty="0"/>
              <a:t>**These all relate to all social marketing campaigns.</a:t>
            </a:r>
          </a:p>
          <a:p>
            <a:pPr marL="0" indent="0">
              <a:buNone/>
            </a:pPr>
            <a:r>
              <a:rPr lang="en-US" sz="2000" b="1" dirty="0"/>
              <a:t>**These must be tailored to the intended audience for a campaign           to be effective</a:t>
            </a:r>
            <a:endParaRPr lang="en-AU" sz="2000" b="1" dirty="0"/>
          </a:p>
        </p:txBody>
      </p:sp>
    </p:spTree>
    <p:extLst>
      <p:ext uri="{BB962C8B-B14F-4D97-AF65-F5344CB8AC3E}">
        <p14:creationId xmlns:p14="http://schemas.microsoft.com/office/powerpoint/2010/main" val="2099663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picture containing object, white, building&#10;&#10;Description automatically generated">
            <a:extLst>
              <a:ext uri="{FF2B5EF4-FFF2-40B4-BE49-F238E27FC236}">
                <a16:creationId xmlns:a16="http://schemas.microsoft.com/office/drawing/2014/main" id="{0C89AC3A-B7A3-4D64-B122-8CF3E258848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243" r="3" b="9365"/>
          <a:stretch/>
        </p:blipFill>
        <p:spPr>
          <a:xfrm>
            <a:off x="159411" y="-1"/>
            <a:ext cx="3503577" cy="4236855"/>
          </a:xfrm>
          <a:custGeom>
            <a:avLst/>
            <a:gdLst>
              <a:gd name="connsiteX0" fmla="*/ 630049 w 4671437"/>
              <a:gd name="connsiteY0" fmla="*/ 0 h 4236855"/>
              <a:gd name="connsiteX1" fmla="*/ 4671437 w 4671437"/>
              <a:gd name="connsiteY1" fmla="*/ 0 h 4236855"/>
              <a:gd name="connsiteX2" fmla="*/ 4671437 w 4671437"/>
              <a:gd name="connsiteY2" fmla="*/ 1 h 4236855"/>
              <a:gd name="connsiteX3" fmla="*/ 3814017 w 4671437"/>
              <a:gd name="connsiteY3" fmla="*/ 1 h 4236855"/>
              <a:gd name="connsiteX4" fmla="*/ 3181159 w 4671437"/>
              <a:gd name="connsiteY4" fmla="*/ 4236855 h 4236855"/>
              <a:gd name="connsiteX5" fmla="*/ 0 w 4671437"/>
              <a:gd name="connsiteY5" fmla="*/ 4236855 h 4236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71437" h="4236855">
                <a:moveTo>
                  <a:pt x="630049" y="0"/>
                </a:moveTo>
                <a:lnTo>
                  <a:pt x="4671437" y="0"/>
                </a:lnTo>
                <a:lnTo>
                  <a:pt x="4671437" y="1"/>
                </a:lnTo>
                <a:lnTo>
                  <a:pt x="3814017" y="1"/>
                </a:lnTo>
                <a:lnTo>
                  <a:pt x="3181159" y="4236855"/>
                </a:lnTo>
                <a:lnTo>
                  <a:pt x="0" y="4236855"/>
                </a:lnTo>
                <a:close/>
              </a:path>
            </a:pathLst>
          </a:custGeom>
        </p:spPr>
      </p:pic>
      <p:sp>
        <p:nvSpPr>
          <p:cNvPr id="2" name="Title 1"/>
          <p:cNvSpPr>
            <a:spLocks noGrp="1"/>
          </p:cNvSpPr>
          <p:nvPr>
            <p:ph type="title"/>
          </p:nvPr>
        </p:nvSpPr>
        <p:spPr>
          <a:xfrm>
            <a:off x="3119418" y="609600"/>
            <a:ext cx="3836082" cy="1320800"/>
          </a:xfrm>
        </p:spPr>
        <p:txBody>
          <a:bodyPr>
            <a:normAutofit/>
          </a:bodyPr>
          <a:lstStyle/>
          <a:p>
            <a:r>
              <a:rPr lang="en-US" dirty="0"/>
              <a:t>PRODUCT</a:t>
            </a:r>
            <a:endParaRPr lang="en-AU" dirty="0"/>
          </a:p>
        </p:txBody>
      </p:sp>
      <p:pic>
        <p:nvPicPr>
          <p:cNvPr id="5" name="Picture 4">
            <a:extLst>
              <a:ext uri="{FF2B5EF4-FFF2-40B4-BE49-F238E27FC236}">
                <a16:creationId xmlns:a16="http://schemas.microsoft.com/office/drawing/2014/main" id="{160A289F-3BD6-4688-AFB9-40EE7415428A}"/>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14212" r="12995" b="6"/>
          <a:stretch/>
        </p:blipFill>
        <p:spPr>
          <a:xfrm>
            <a:off x="20" y="4235547"/>
            <a:ext cx="2545406" cy="2622453"/>
          </a:xfrm>
          <a:custGeom>
            <a:avLst/>
            <a:gdLst>
              <a:gd name="connsiteX0" fmla="*/ 212741 w 3393902"/>
              <a:gd name="connsiteY0" fmla="*/ 0 h 2622453"/>
              <a:gd name="connsiteX1" fmla="*/ 3393902 w 3393902"/>
              <a:gd name="connsiteY1" fmla="*/ 0 h 2622453"/>
              <a:gd name="connsiteX2" fmla="*/ 3002186 w 3393902"/>
              <a:gd name="connsiteY2" fmla="*/ 2622453 h 2622453"/>
              <a:gd name="connsiteX3" fmla="*/ 0 w 3393902"/>
              <a:gd name="connsiteY3" fmla="*/ 2622453 h 2622453"/>
              <a:gd name="connsiteX4" fmla="*/ 0 w 3393902"/>
              <a:gd name="connsiteY4" fmla="*/ 1430607 h 2622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3902" h="2622453">
                <a:moveTo>
                  <a:pt x="212741" y="0"/>
                </a:moveTo>
                <a:lnTo>
                  <a:pt x="3393902" y="0"/>
                </a:lnTo>
                <a:lnTo>
                  <a:pt x="3002186" y="2622453"/>
                </a:lnTo>
                <a:lnTo>
                  <a:pt x="0" y="2622453"/>
                </a:lnTo>
                <a:lnTo>
                  <a:pt x="0" y="1430607"/>
                </a:lnTo>
                <a:close/>
              </a:path>
            </a:pathLst>
          </a:custGeom>
        </p:spPr>
      </p:pic>
      <p:sp>
        <p:nvSpPr>
          <p:cNvPr id="23" name="Isosceles Triangle 30">
            <a:extLst>
              <a:ext uri="{FF2B5EF4-FFF2-40B4-BE49-F238E27FC236}">
                <a16:creationId xmlns:a16="http://schemas.microsoft.com/office/drawing/2014/main" id="{B09A8B04-373D-40BD-9442-2D3540D3C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25" name="Straight Connector 24">
            <a:extLst>
              <a:ext uri="{FF2B5EF4-FFF2-40B4-BE49-F238E27FC236}">
                <a16:creationId xmlns:a16="http://schemas.microsoft.com/office/drawing/2014/main" id="{B5028193-7250-4674-AA37-E9040429AE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9665" y="4236854"/>
            <a:ext cx="244797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3119418" y="2160589"/>
            <a:ext cx="3836082" cy="3880773"/>
          </a:xfrm>
        </p:spPr>
        <p:txBody>
          <a:bodyPr>
            <a:normAutofit/>
          </a:bodyPr>
          <a:lstStyle/>
          <a:p>
            <a:endParaRPr lang="en-US" u="sng" dirty="0"/>
          </a:p>
          <a:p>
            <a:pPr marL="0" indent="0">
              <a:buNone/>
            </a:pPr>
            <a:endParaRPr lang="en-US" u="sng" dirty="0"/>
          </a:p>
          <a:p>
            <a:pPr marL="0" indent="0">
              <a:buNone/>
            </a:pPr>
            <a:r>
              <a:rPr lang="en-US" u="sng" dirty="0"/>
              <a:t>Physical Objects, Knowledge</a:t>
            </a:r>
            <a:r>
              <a:rPr lang="en-US" dirty="0"/>
              <a:t>, </a:t>
            </a:r>
            <a:r>
              <a:rPr lang="en-US" u="sng" dirty="0"/>
              <a:t>Attitudes</a:t>
            </a:r>
            <a:r>
              <a:rPr lang="en-US" dirty="0"/>
              <a:t> or </a:t>
            </a:r>
            <a:r>
              <a:rPr lang="en-US" u="sng" dirty="0"/>
              <a:t>Behaviour</a:t>
            </a:r>
            <a:r>
              <a:rPr lang="en-US" dirty="0"/>
              <a:t> that you want the intended audience to adopt</a:t>
            </a:r>
          </a:p>
          <a:p>
            <a:pPr marL="0" indent="0">
              <a:buNone/>
            </a:pPr>
            <a:endParaRPr lang="en-US" dirty="0"/>
          </a:p>
          <a:p>
            <a:pPr marL="0" indent="0">
              <a:buNone/>
            </a:pPr>
            <a:r>
              <a:rPr lang="en-US" dirty="0"/>
              <a:t>E.g. Sunscreen / Condoms </a:t>
            </a:r>
            <a:endParaRPr lang="en-AU" dirty="0"/>
          </a:p>
        </p:txBody>
      </p:sp>
      <p:sp>
        <p:nvSpPr>
          <p:cNvPr id="6" name="TextBox 5">
            <a:extLst>
              <a:ext uri="{FF2B5EF4-FFF2-40B4-BE49-F238E27FC236}">
                <a16:creationId xmlns:a16="http://schemas.microsoft.com/office/drawing/2014/main" id="{ED48980D-EBE3-4649-BF8A-72BAE08297EB}"/>
              </a:ext>
            </a:extLst>
          </p:cNvPr>
          <p:cNvSpPr txBox="1"/>
          <p:nvPr/>
        </p:nvSpPr>
        <p:spPr>
          <a:xfrm>
            <a:off x="6617347" y="6870700"/>
            <a:ext cx="252665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5" tooltip="http://fixturescloseup.com/2013/09/04/beach-side-sunscreen-try-me/">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6" tooltip="https://creativecommons.org/licenses/by-sa/3.0/">
                  <a:extLst>
                    <a:ext uri="{A12FA001-AC4F-418D-AE19-62706E023703}">
                      <ahyp:hlinkClr xmlns:ahyp="http://schemas.microsoft.com/office/drawing/2018/hyperlinkcolor" val="tx"/>
                    </a:ext>
                  </a:extLst>
                </a:hlinkClick>
              </a:rPr>
              <a:t>CC BY-SA</a:t>
            </a:r>
            <a:endParaRPr lang="en-AU" sz="700">
              <a:solidFill>
                <a:srgbClr val="FFFFFF"/>
              </a:solidFill>
            </a:endParaRPr>
          </a:p>
        </p:txBody>
      </p:sp>
      <p:sp>
        <p:nvSpPr>
          <p:cNvPr id="10" name="TextBox 9">
            <a:extLst>
              <a:ext uri="{FF2B5EF4-FFF2-40B4-BE49-F238E27FC236}">
                <a16:creationId xmlns:a16="http://schemas.microsoft.com/office/drawing/2014/main" id="{399782E7-EDFB-460E-B1B7-7A52E32B7502}"/>
              </a:ext>
            </a:extLst>
          </p:cNvPr>
          <p:cNvSpPr txBox="1"/>
          <p:nvPr/>
        </p:nvSpPr>
        <p:spPr>
          <a:xfrm>
            <a:off x="4063567" y="6870700"/>
            <a:ext cx="2541080"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www.flickr.com/photos/yewenyi/6965455897/">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7" tooltip="https://creativecommons.org/licenses/by-nc/3.0/">
                  <a:extLst>
                    <a:ext uri="{A12FA001-AC4F-418D-AE19-62706E023703}">
                      <ahyp:hlinkClr xmlns:ahyp="http://schemas.microsoft.com/office/drawing/2018/hyperlinkcolor" val="tx"/>
                    </a:ext>
                  </a:extLst>
                </a:hlinkClick>
              </a:rPr>
              <a:t>CC BY-NC</a:t>
            </a:r>
            <a:endParaRPr lang="en-AU" sz="700">
              <a:solidFill>
                <a:srgbClr val="FFFFFF"/>
              </a:solidFill>
            </a:endParaRPr>
          </a:p>
        </p:txBody>
      </p:sp>
    </p:spTree>
    <p:extLst>
      <p:ext uri="{BB962C8B-B14F-4D97-AF65-F5344CB8AC3E}">
        <p14:creationId xmlns:p14="http://schemas.microsoft.com/office/powerpoint/2010/main" val="4137676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3495094"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9" name="Isosceles Triangle 78">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495095" y="-3"/>
            <a:ext cx="792559"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505315" y="643467"/>
            <a:ext cx="3152284" cy="1375608"/>
          </a:xfrm>
        </p:spPr>
        <p:txBody>
          <a:bodyPr anchor="ctr">
            <a:normAutofit/>
          </a:bodyPr>
          <a:lstStyle/>
          <a:p>
            <a:r>
              <a:rPr lang="en-US">
                <a:solidFill>
                  <a:schemeClr val="bg1"/>
                </a:solidFill>
              </a:rPr>
              <a:t>PRICE</a:t>
            </a:r>
            <a:endParaRPr lang="en-AU">
              <a:solidFill>
                <a:schemeClr val="bg1"/>
              </a:solidFill>
            </a:endParaRPr>
          </a:p>
        </p:txBody>
      </p:sp>
      <p:sp>
        <p:nvSpPr>
          <p:cNvPr id="3" name="Content Placeholder 2"/>
          <p:cNvSpPr>
            <a:spLocks noGrp="1"/>
          </p:cNvSpPr>
          <p:nvPr>
            <p:ph idx="1"/>
          </p:nvPr>
        </p:nvSpPr>
        <p:spPr>
          <a:xfrm>
            <a:off x="505315" y="2160590"/>
            <a:ext cx="2980457" cy="3440110"/>
          </a:xfrm>
        </p:spPr>
        <p:txBody>
          <a:bodyPr>
            <a:normAutofit/>
          </a:bodyPr>
          <a:lstStyle/>
          <a:p>
            <a:pPr marL="0" indent="0">
              <a:buNone/>
            </a:pPr>
            <a:endParaRPr lang="en-US">
              <a:solidFill>
                <a:schemeClr val="bg1"/>
              </a:solidFill>
            </a:endParaRPr>
          </a:p>
          <a:p>
            <a:pPr marL="0" indent="0">
              <a:buNone/>
            </a:pPr>
            <a:r>
              <a:rPr lang="en-US">
                <a:solidFill>
                  <a:schemeClr val="bg1"/>
                </a:solidFill>
              </a:rPr>
              <a:t>What the intended audience must give up to receive the programs benefits.</a:t>
            </a:r>
          </a:p>
          <a:p>
            <a:pPr marL="0" indent="0">
              <a:buNone/>
            </a:pPr>
            <a:endParaRPr lang="en-US">
              <a:solidFill>
                <a:schemeClr val="bg1"/>
              </a:solidFill>
            </a:endParaRPr>
          </a:p>
          <a:p>
            <a:pPr marL="0" indent="0">
              <a:buNone/>
            </a:pPr>
            <a:r>
              <a:rPr lang="en-US">
                <a:solidFill>
                  <a:schemeClr val="bg1"/>
                </a:solidFill>
              </a:rPr>
              <a:t>E.g. $ vs $$$$</a:t>
            </a:r>
            <a:endParaRPr lang="en-AU">
              <a:solidFill>
                <a:schemeClr val="bg1"/>
              </a:solidFill>
            </a:endParaRPr>
          </a:p>
        </p:txBody>
      </p:sp>
      <p:pic>
        <p:nvPicPr>
          <p:cNvPr id="4102" name="Picture 6" descr="Related image">
            <a:extLst>
              <a:ext uri="{FF2B5EF4-FFF2-40B4-BE49-F238E27FC236}">
                <a16:creationId xmlns:a16="http://schemas.microsoft.com/office/drawing/2014/main" id="{011B7BDB-98A7-41C8-A6BB-E435AAFBB6C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167705" y="2669326"/>
            <a:ext cx="4769016" cy="1824148"/>
          </a:xfrm>
          <a:prstGeom prst="rect">
            <a:avLst/>
          </a:prstGeom>
          <a:noFill/>
          <a:extLst>
            <a:ext uri="{909E8E84-426E-40DD-AFC4-6F175D3DCCD1}">
              <a14:hiddenFill xmlns:a14="http://schemas.microsoft.com/office/drawing/2010/main">
                <a:solidFill>
                  <a:srgbClr val="FFFFFF"/>
                </a:solidFill>
              </a14:hiddenFill>
            </a:ext>
          </a:extLst>
        </p:spPr>
      </p:pic>
      <p:sp>
        <p:nvSpPr>
          <p:cNvPr id="81" name="Isosceles Triangle 80">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16772" y="4013200"/>
            <a:ext cx="336549"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4" name="AutoShape 2" descr="Image result for salad vs burger">
            <a:extLst>
              <a:ext uri="{FF2B5EF4-FFF2-40B4-BE49-F238E27FC236}">
                <a16:creationId xmlns:a16="http://schemas.microsoft.com/office/drawing/2014/main" id="{A9F78FBE-42AF-4BFD-A802-1C368903A005}"/>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 name="AutoShape 4" descr="Image result for salad vs burger">
            <a:extLst>
              <a:ext uri="{FF2B5EF4-FFF2-40B4-BE49-F238E27FC236}">
                <a16:creationId xmlns:a16="http://schemas.microsoft.com/office/drawing/2014/main" id="{204857DB-4238-4B2F-BC8C-CC5CC09E3F06}"/>
              </a:ext>
            </a:extLst>
          </p:cNvPr>
          <p:cNvSpPr>
            <a:spLocks noChangeAspect="1" noChangeArrowheads="1"/>
          </p:cNvSpPr>
          <p:nvPr/>
        </p:nvSpPr>
        <p:spPr bwMode="auto">
          <a:xfrm>
            <a:off x="4167704" y="3413353"/>
            <a:ext cx="376811" cy="37681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Tree>
    <p:extLst>
      <p:ext uri="{BB962C8B-B14F-4D97-AF65-F5344CB8AC3E}">
        <p14:creationId xmlns:p14="http://schemas.microsoft.com/office/powerpoint/2010/main" val="3430485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2" name="Picture 2" descr="Image result for seatbelt sign on road">
            <a:extLst>
              <a:ext uri="{FF2B5EF4-FFF2-40B4-BE49-F238E27FC236}">
                <a16:creationId xmlns:a16="http://schemas.microsoft.com/office/drawing/2014/main" id="{CE07F4B6-7B6C-4C88-9BFA-4E73F2E3CEA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943" r="36738"/>
          <a:stretch/>
        </p:blipFill>
        <p:spPr bwMode="auto">
          <a:xfrm>
            <a:off x="3202390" y="-1"/>
            <a:ext cx="5941610" cy="6858001"/>
          </a:xfrm>
          <a:custGeom>
            <a:avLst/>
            <a:gdLst>
              <a:gd name="connsiteX0" fmla="*/ 379987 w 7922146"/>
              <a:gd name="connsiteY0" fmla="*/ 0 h 6858001"/>
              <a:gd name="connsiteX1" fmla="*/ 5304971 w 7922146"/>
              <a:gd name="connsiteY1" fmla="*/ 0 h 6858001"/>
              <a:gd name="connsiteX2" fmla="*/ 7065281 w 7922146"/>
              <a:gd name="connsiteY2" fmla="*/ 0 h 6858001"/>
              <a:gd name="connsiteX3" fmla="*/ 7397540 w 7922146"/>
              <a:gd name="connsiteY3" fmla="*/ 0 h 6858001"/>
              <a:gd name="connsiteX4" fmla="*/ 7397540 w 7922146"/>
              <a:gd name="connsiteY4" fmla="*/ 1 h 6858001"/>
              <a:gd name="connsiteX5" fmla="*/ 7922146 w 7922146"/>
              <a:gd name="connsiteY5" fmla="*/ 1 h 6858001"/>
              <a:gd name="connsiteX6" fmla="*/ 7922146 w 7922146"/>
              <a:gd name="connsiteY6" fmla="*/ 6858001 h 6858001"/>
              <a:gd name="connsiteX7" fmla="*/ 7065281 w 7922146"/>
              <a:gd name="connsiteY7" fmla="*/ 6858001 h 6858001"/>
              <a:gd name="connsiteX8" fmla="*/ 7065281 w 7922146"/>
              <a:gd name="connsiteY8" fmla="*/ 6858000 h 6858001"/>
              <a:gd name="connsiteX9" fmla="*/ 5932989 w 7922146"/>
              <a:gd name="connsiteY9" fmla="*/ 6858000 h 6858001"/>
              <a:gd name="connsiteX10" fmla="*/ 5932989 w 7922146"/>
              <a:gd name="connsiteY10" fmla="*/ 6858001 h 6858001"/>
              <a:gd name="connsiteX11" fmla="*/ 27809 w 7922146"/>
              <a:gd name="connsiteY11" fmla="*/ 6858001 h 6858001"/>
              <a:gd name="connsiteX12" fmla="*/ 1803228 w 7922146"/>
              <a:gd name="connsiteY12" fmla="*/ 4521201 h 6858001"/>
              <a:gd name="connsiteX13" fmla="*/ 0 w 7922146"/>
              <a:gd name="connsiteY13" fmla="*/ 0 h 6858001"/>
              <a:gd name="connsiteX14" fmla="*/ 379987 w 7922146"/>
              <a:gd name="connsiteY14" fmla="*/ 0 h 6858001"/>
              <a:gd name="connsiteX15" fmla="*/ 0 w 7922146"/>
              <a:gd name="connsiteY15" fmla="*/ 4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507999" y="609600"/>
            <a:ext cx="2888343" cy="1320800"/>
          </a:xfrm>
        </p:spPr>
        <p:txBody>
          <a:bodyPr>
            <a:normAutofit/>
          </a:bodyPr>
          <a:lstStyle/>
          <a:p>
            <a:r>
              <a:rPr lang="en-US" dirty="0"/>
              <a:t>PLACE</a:t>
            </a:r>
            <a:endParaRPr lang="en-AU" dirty="0"/>
          </a:p>
        </p:txBody>
      </p:sp>
      <p:sp>
        <p:nvSpPr>
          <p:cNvPr id="3" name="Content Placeholder 2"/>
          <p:cNvSpPr>
            <a:spLocks noGrp="1"/>
          </p:cNvSpPr>
          <p:nvPr>
            <p:ph idx="1"/>
          </p:nvPr>
        </p:nvSpPr>
        <p:spPr>
          <a:xfrm>
            <a:off x="508000" y="2160589"/>
            <a:ext cx="2888342" cy="3880773"/>
          </a:xfrm>
        </p:spPr>
        <p:txBody>
          <a:bodyPr>
            <a:normAutofit/>
          </a:bodyPr>
          <a:lstStyle/>
          <a:p>
            <a:pPr marL="0" indent="0">
              <a:buNone/>
            </a:pPr>
            <a:endParaRPr lang="en-US"/>
          </a:p>
          <a:p>
            <a:pPr marL="0" indent="0">
              <a:buNone/>
            </a:pPr>
            <a:endParaRPr lang="en-US"/>
          </a:p>
          <a:p>
            <a:pPr marL="0" indent="0">
              <a:buNone/>
            </a:pPr>
            <a:r>
              <a:rPr lang="en-US"/>
              <a:t>Channel or HOW the message is disseminated/distributed</a:t>
            </a:r>
            <a:endParaRPr lang="en-AU"/>
          </a:p>
        </p:txBody>
      </p:sp>
      <p:cxnSp>
        <p:nvCxnSpPr>
          <p:cNvPr id="71" name="Straight Connector 7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8259" y="0"/>
            <a:ext cx="9144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09902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r>
              <a:rPr lang="en-US" dirty="0"/>
              <a:t>PROMOTION</a:t>
            </a:r>
            <a:endParaRPr lang="en-AU" dirty="0"/>
          </a:p>
        </p:txBody>
      </p:sp>
      <p:sp>
        <p:nvSpPr>
          <p:cNvPr id="3" name="Content Placeholder 2"/>
          <p:cNvSpPr>
            <a:spLocks noGrp="1"/>
          </p:cNvSpPr>
          <p:nvPr>
            <p:ph idx="1"/>
          </p:nvPr>
        </p:nvSpPr>
        <p:spPr>
          <a:xfrm>
            <a:off x="3907172" y="2160589"/>
            <a:ext cx="3048329" cy="3880773"/>
          </a:xfrm>
        </p:spPr>
        <p:txBody>
          <a:bodyPr>
            <a:normAutofit/>
          </a:bodyPr>
          <a:lstStyle/>
          <a:p>
            <a:pPr marL="0" indent="0">
              <a:buNone/>
            </a:pPr>
            <a:endParaRPr lang="en-US"/>
          </a:p>
          <a:p>
            <a:pPr marL="0" indent="0">
              <a:buNone/>
            </a:pPr>
            <a:r>
              <a:rPr lang="en-US"/>
              <a:t>Strategies used to convince the audience that the product is worth the price.</a:t>
            </a:r>
            <a:endParaRPr lang="en-AU"/>
          </a:p>
        </p:txBody>
      </p:sp>
      <p:pic>
        <p:nvPicPr>
          <p:cNvPr id="5" name="Picture 4" descr="A close up of a newspaper&#10;&#10;Description automatically generated">
            <a:extLst>
              <a:ext uri="{FF2B5EF4-FFF2-40B4-BE49-F238E27FC236}">
                <a16:creationId xmlns:a16="http://schemas.microsoft.com/office/drawing/2014/main" id="{CF22E8B9-72A8-4F59-96D7-E17C76D159EC}"/>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8779" r="29155" b="1"/>
          <a:stretch/>
        </p:blipFill>
        <p:spPr>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1" name="Isosceles Triangle 1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62E622E2-E15E-434E-AA62-3F4EA2D997D6}"/>
              </a:ext>
            </a:extLst>
          </p:cNvPr>
          <p:cNvSpPr txBox="1"/>
          <p:nvPr/>
        </p:nvSpPr>
        <p:spPr>
          <a:xfrm>
            <a:off x="6473076" y="6657945"/>
            <a:ext cx="2670924"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shroomery.org/forums/showflat.php/number/16490936">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nc-sa/3.0/">
                  <a:extLst>
                    <a:ext uri="{A12FA001-AC4F-418D-AE19-62706E023703}">
                      <ahyp:hlinkClr xmlns:ahyp="http://schemas.microsoft.com/office/drawing/2018/hyperlinkcolor" val="tx"/>
                    </a:ext>
                  </a:extLst>
                </a:hlinkClick>
              </a:rPr>
              <a:t>CC BY-SA-NC</a:t>
            </a:r>
            <a:endParaRPr lang="en-AU" sz="700">
              <a:solidFill>
                <a:srgbClr val="FFFFFF"/>
              </a:solidFill>
            </a:endParaRPr>
          </a:p>
        </p:txBody>
      </p:sp>
    </p:spTree>
    <p:extLst>
      <p:ext uri="{BB962C8B-B14F-4D97-AF65-F5344CB8AC3E}">
        <p14:creationId xmlns:p14="http://schemas.microsoft.com/office/powerpoint/2010/main" val="3353269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Lets apply these to a a normal food advertisement first…</a:t>
            </a:r>
            <a:endParaRPr lang="en-AU"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2348880"/>
            <a:ext cx="7315200" cy="3400425"/>
          </a:xfrm>
          <a:prstGeom prst="rect">
            <a:avLst/>
          </a:prstGeom>
        </p:spPr>
      </p:pic>
    </p:spTree>
    <p:extLst>
      <p:ext uri="{BB962C8B-B14F-4D97-AF65-F5344CB8AC3E}">
        <p14:creationId xmlns:p14="http://schemas.microsoft.com/office/powerpoint/2010/main" val="95721395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204864"/>
            <a:ext cx="8229600" cy="1930226"/>
          </a:xfrm>
        </p:spPr>
        <p:txBody>
          <a:bodyPr>
            <a:normAutofit/>
          </a:bodyPr>
          <a:lstStyle/>
          <a:p>
            <a:r>
              <a:rPr lang="en-US" dirty="0"/>
              <a:t>Now lets look at how a social marketing campaign works in comparison…</a:t>
            </a:r>
            <a:endParaRPr lang="en-AU" dirty="0"/>
          </a:p>
        </p:txBody>
      </p:sp>
    </p:spTree>
    <p:extLst>
      <p:ext uri="{BB962C8B-B14F-4D97-AF65-F5344CB8AC3E}">
        <p14:creationId xmlns:p14="http://schemas.microsoft.com/office/powerpoint/2010/main" val="150423653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Apply the four P’s to this campaign…</a:t>
            </a:r>
            <a:endParaRPr lang="en-AU"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7744" y="1412776"/>
            <a:ext cx="5112567" cy="51125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0099751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836712"/>
            <a:ext cx="8229600" cy="5640288"/>
          </a:xfrm>
        </p:spPr>
        <p:txBody>
          <a:bodyPr>
            <a:normAutofit/>
          </a:bodyPr>
          <a:lstStyle/>
          <a:p>
            <a:r>
              <a:rPr lang="en-US" b="1" u="sng" dirty="0"/>
              <a:t>PRODUCT:</a:t>
            </a:r>
          </a:p>
          <a:p>
            <a:pPr marL="0" indent="0">
              <a:buNone/>
            </a:pPr>
            <a:r>
              <a:rPr lang="en-US" dirty="0"/>
              <a:t>Not smoking: either prevent someone from starting smoking, or convincing someone to quit smoking. </a:t>
            </a:r>
          </a:p>
          <a:p>
            <a:endParaRPr lang="en-US" dirty="0"/>
          </a:p>
          <a:p>
            <a:r>
              <a:rPr lang="en-US" b="1" u="sng" dirty="0"/>
              <a:t>PRICE:</a:t>
            </a:r>
          </a:p>
          <a:p>
            <a:pPr marL="0" indent="0">
              <a:buNone/>
            </a:pPr>
            <a:r>
              <a:rPr lang="en-US" dirty="0"/>
              <a:t>Standing up against peer pressure, dealing with addiction and withdrawal if you quit, The price of nicotine patches</a:t>
            </a:r>
          </a:p>
          <a:p>
            <a:endParaRPr lang="en-US" dirty="0"/>
          </a:p>
          <a:p>
            <a:r>
              <a:rPr lang="en-US" b="1" u="sng" dirty="0"/>
              <a:t>PLACE:</a:t>
            </a:r>
          </a:p>
          <a:p>
            <a:pPr marL="0" indent="0">
              <a:buNone/>
            </a:pPr>
            <a:r>
              <a:rPr lang="en-US" dirty="0"/>
              <a:t>Schools, local hangouts for young people, youth </a:t>
            </a:r>
            <a:r>
              <a:rPr lang="en-US" dirty="0" err="1"/>
              <a:t>centre</a:t>
            </a:r>
            <a:r>
              <a:rPr lang="en-US" dirty="0"/>
              <a:t>, doctors offices, bus stops</a:t>
            </a:r>
          </a:p>
          <a:p>
            <a:endParaRPr lang="en-US" dirty="0"/>
          </a:p>
          <a:p>
            <a:r>
              <a:rPr lang="en-US" b="1" u="sng" dirty="0"/>
              <a:t>PROMOTION:</a:t>
            </a:r>
          </a:p>
          <a:p>
            <a:pPr marL="0" indent="0">
              <a:buNone/>
            </a:pPr>
            <a:r>
              <a:rPr lang="en-US" dirty="0"/>
              <a:t>Comedic aspect.  If you smoke you look as “stupid” as these animals</a:t>
            </a:r>
            <a:endParaRPr lang="en-AU" dirty="0"/>
          </a:p>
        </p:txBody>
      </p:sp>
    </p:spTree>
    <p:extLst>
      <p:ext uri="{BB962C8B-B14F-4D97-AF65-F5344CB8AC3E}">
        <p14:creationId xmlns:p14="http://schemas.microsoft.com/office/powerpoint/2010/main" val="224126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Who is community development for?</a:t>
            </a:r>
            <a:endParaRPr lang="en-AU" dirty="0"/>
          </a:p>
        </p:txBody>
      </p:sp>
      <p:sp>
        <p:nvSpPr>
          <p:cNvPr id="3" name="Content Placeholder 2"/>
          <p:cNvSpPr>
            <a:spLocks noGrp="1"/>
          </p:cNvSpPr>
          <p:nvPr>
            <p:ph idx="1"/>
          </p:nvPr>
        </p:nvSpPr>
        <p:spPr/>
        <p:txBody>
          <a:bodyPr>
            <a:normAutofit/>
          </a:bodyPr>
          <a:lstStyle/>
          <a:p>
            <a:r>
              <a:rPr lang="en-US" dirty="0"/>
              <a:t>Disempowered, disengaged communities with ongoing inequalities specific to health experiences based on socioeconomic class, gender, race and ethnicity (Jackson et al, 1989, as cited in Egger, Spark &amp; Donovan, 2005).</a:t>
            </a:r>
          </a:p>
          <a:p>
            <a:endParaRPr lang="en-US" dirty="0"/>
          </a:p>
          <a:p>
            <a:r>
              <a:rPr lang="en-US" dirty="0"/>
              <a:t>These individuals are considered the ‘hardest to reach’, with the poorest overall health statuses.</a:t>
            </a:r>
            <a:endParaRPr lang="en-AU" dirty="0"/>
          </a:p>
        </p:txBody>
      </p:sp>
    </p:spTree>
    <p:extLst>
      <p:ext uri="{BB962C8B-B14F-4D97-AF65-F5344CB8AC3E}">
        <p14:creationId xmlns:p14="http://schemas.microsoft.com/office/powerpoint/2010/main" val="2047078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Animals Smoking Advertisement:</a:t>
            </a:r>
            <a:endParaRPr lang="en-AU" dirty="0"/>
          </a:p>
        </p:txBody>
      </p:sp>
      <p:sp>
        <p:nvSpPr>
          <p:cNvPr id="3" name="Content Placeholder 2"/>
          <p:cNvSpPr>
            <a:spLocks noGrp="1"/>
          </p:cNvSpPr>
          <p:nvPr>
            <p:ph idx="1"/>
          </p:nvPr>
        </p:nvSpPr>
        <p:spPr/>
        <p:txBody>
          <a:bodyPr>
            <a:normAutofit lnSpcReduction="10000"/>
          </a:bodyPr>
          <a:lstStyle/>
          <a:p>
            <a:pPr algn="ctr"/>
            <a:r>
              <a:rPr lang="en-US" sz="3200" dirty="0"/>
              <a:t>Who is the target audience?</a:t>
            </a:r>
          </a:p>
          <a:p>
            <a:pPr algn="ctr"/>
            <a:r>
              <a:rPr lang="en-US" dirty="0"/>
              <a:t>(age, gender, socioeconomic status, education level </a:t>
            </a:r>
            <a:r>
              <a:rPr lang="en-US" dirty="0" err="1"/>
              <a:t>etc</a:t>
            </a:r>
            <a:r>
              <a:rPr lang="en-US" dirty="0"/>
              <a:t>)</a:t>
            </a:r>
            <a:endParaRPr lang="en-US" sz="3200" dirty="0"/>
          </a:p>
          <a:p>
            <a:pPr algn="ctr"/>
            <a:endParaRPr lang="en-US" sz="3200" dirty="0"/>
          </a:p>
          <a:p>
            <a:pPr algn="ctr"/>
            <a:endParaRPr lang="en-US" sz="3200" dirty="0"/>
          </a:p>
          <a:p>
            <a:pPr algn="ctr"/>
            <a:endParaRPr lang="en-US" sz="3200" dirty="0"/>
          </a:p>
          <a:p>
            <a:pPr algn="ctr"/>
            <a:r>
              <a:rPr lang="en-US" sz="3200" dirty="0"/>
              <a:t>Does it seem to be effective? WHY?</a:t>
            </a:r>
            <a:endParaRPr lang="en-AU" sz="3200" dirty="0"/>
          </a:p>
        </p:txBody>
      </p:sp>
    </p:spTree>
    <p:extLst>
      <p:ext uri="{BB962C8B-B14F-4D97-AF65-F5344CB8AC3E}">
        <p14:creationId xmlns:p14="http://schemas.microsoft.com/office/powerpoint/2010/main" val="1587562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Characteristics of Effective Messages</a:t>
            </a:r>
            <a:endParaRPr lang="en-AU" dirty="0"/>
          </a:p>
        </p:txBody>
      </p:sp>
      <p:sp>
        <p:nvSpPr>
          <p:cNvPr id="3" name="Content Placeholder 2"/>
          <p:cNvSpPr>
            <a:spLocks noGrp="1"/>
          </p:cNvSpPr>
          <p:nvPr>
            <p:ph idx="1"/>
          </p:nvPr>
        </p:nvSpPr>
        <p:spPr/>
        <p:txBody>
          <a:bodyPr>
            <a:normAutofit fontScale="85000" lnSpcReduction="20000"/>
          </a:bodyPr>
          <a:lstStyle/>
          <a:p>
            <a:pPr marL="0" indent="0">
              <a:buNone/>
            </a:pPr>
            <a:r>
              <a:rPr lang="en-US" sz="1800" dirty="0"/>
              <a:t>1. Clear</a:t>
            </a:r>
          </a:p>
          <a:p>
            <a:pPr marL="0" indent="0">
              <a:buNone/>
            </a:pPr>
            <a:r>
              <a:rPr lang="en-US" sz="1800" dirty="0"/>
              <a:t>2. Consistent</a:t>
            </a:r>
          </a:p>
          <a:p>
            <a:pPr marL="0" indent="0">
              <a:buNone/>
            </a:pPr>
            <a:r>
              <a:rPr lang="en-US" sz="1800" dirty="0"/>
              <a:t>3. Credible</a:t>
            </a:r>
          </a:p>
          <a:p>
            <a:pPr marL="0" indent="0">
              <a:buNone/>
            </a:pPr>
            <a:r>
              <a:rPr lang="en-US" sz="1800" dirty="0"/>
              <a:t>4. Attention grabbing</a:t>
            </a:r>
          </a:p>
          <a:p>
            <a:pPr marL="0" indent="0">
              <a:buNone/>
            </a:pPr>
            <a:r>
              <a:rPr lang="en-US" sz="1800" dirty="0"/>
              <a:t>5. Persuasive</a:t>
            </a:r>
          </a:p>
          <a:p>
            <a:pPr marL="0" indent="0">
              <a:buNone/>
            </a:pPr>
            <a:r>
              <a:rPr lang="en-US" sz="1800" dirty="0"/>
              <a:t>6. Suggest a next step of action</a:t>
            </a:r>
          </a:p>
          <a:p>
            <a:pPr marL="0" indent="0">
              <a:buNone/>
            </a:pPr>
            <a:r>
              <a:rPr lang="en-US" sz="1800" dirty="0"/>
              <a:t>7. Personally relevant</a:t>
            </a:r>
          </a:p>
          <a:p>
            <a:pPr marL="0" indent="0">
              <a:buNone/>
            </a:pPr>
            <a:r>
              <a:rPr lang="en-US" sz="1800" dirty="0"/>
              <a:t>8. Appropriately appealing</a:t>
            </a:r>
          </a:p>
          <a:p>
            <a:pPr marL="0" indent="0">
              <a:buNone/>
            </a:pPr>
            <a:r>
              <a:rPr lang="en-US" sz="1800" dirty="0"/>
              <a:t>9. Culturally relevant</a:t>
            </a:r>
          </a:p>
          <a:p>
            <a:pPr marL="0" indent="0">
              <a:buNone/>
            </a:pPr>
            <a:r>
              <a:rPr lang="en-US" sz="1800" dirty="0"/>
              <a:t>10. Conveyed through appropriate channels</a:t>
            </a:r>
          </a:p>
          <a:p>
            <a:pPr marL="0" indent="0">
              <a:buNone/>
            </a:pPr>
            <a:r>
              <a:rPr lang="en-US" sz="1800" dirty="0"/>
              <a:t>11. Developed in a variety of formats</a:t>
            </a:r>
          </a:p>
          <a:p>
            <a:pPr marL="0" indent="0">
              <a:buNone/>
            </a:pPr>
            <a:r>
              <a:rPr lang="en-US" sz="1800" dirty="0"/>
              <a:t>12. Pre-tested</a:t>
            </a:r>
          </a:p>
        </p:txBody>
      </p:sp>
      <p:sp>
        <p:nvSpPr>
          <p:cNvPr id="4" name="TextBox 3"/>
          <p:cNvSpPr txBox="1"/>
          <p:nvPr/>
        </p:nvSpPr>
        <p:spPr>
          <a:xfrm>
            <a:off x="4680012" y="3356992"/>
            <a:ext cx="3528392" cy="923330"/>
          </a:xfrm>
          <a:prstGeom prst="rect">
            <a:avLst/>
          </a:prstGeom>
          <a:noFill/>
        </p:spPr>
        <p:txBody>
          <a:bodyPr wrap="square" rtlCol="0">
            <a:spAutoFit/>
          </a:bodyPr>
          <a:lstStyle/>
          <a:p>
            <a:endParaRPr lang="en-AU" dirty="0">
              <a:hlinkClick r:id="rId2"/>
            </a:endParaRPr>
          </a:p>
          <a:p>
            <a:r>
              <a:rPr lang="en-AU" dirty="0">
                <a:hlinkClick r:id="rId2"/>
              </a:rPr>
              <a:t>https://www.youtube.com/watch?v=IJNR2EpS0jw</a:t>
            </a:r>
            <a:endParaRPr lang="en-AU"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52020" y="1412776"/>
            <a:ext cx="3456384" cy="1944216"/>
          </a:xfrm>
          <a:prstGeom prst="rect">
            <a:avLst/>
          </a:prstGeom>
        </p:spPr>
      </p:pic>
    </p:spTree>
    <p:extLst>
      <p:ext uri="{BB962C8B-B14F-4D97-AF65-F5344CB8AC3E}">
        <p14:creationId xmlns:p14="http://schemas.microsoft.com/office/powerpoint/2010/main" val="3515064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dirty="0"/>
              <a:t>Top 10 commercials of 2016 YOUTUBE</a:t>
            </a:r>
          </a:p>
          <a:p>
            <a:pPr marL="0" indent="0">
              <a:buNone/>
            </a:pPr>
            <a:endParaRPr lang="en-US" dirty="0"/>
          </a:p>
          <a:p>
            <a:pPr marL="0" indent="0">
              <a:buNone/>
            </a:pPr>
            <a:r>
              <a:rPr lang="en-AU" dirty="0">
                <a:hlinkClick r:id="rId2"/>
              </a:rPr>
              <a:t>https://www.youtube.com/watch?v=WMZChujwrBs</a:t>
            </a:r>
            <a:endParaRPr lang="en-AU" dirty="0"/>
          </a:p>
          <a:p>
            <a:pPr marL="0" indent="0">
              <a:buNone/>
            </a:pPr>
            <a:endParaRPr lang="en-AU" dirty="0"/>
          </a:p>
        </p:txBody>
      </p:sp>
    </p:spTree>
    <p:extLst>
      <p:ext uri="{BB962C8B-B14F-4D97-AF65-F5344CB8AC3E}">
        <p14:creationId xmlns:p14="http://schemas.microsoft.com/office/powerpoint/2010/main" val="205298147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Ineffective Campaigns…</a:t>
            </a:r>
            <a:endParaRPr lang="en-AU" dirty="0"/>
          </a:p>
        </p:txBody>
      </p:sp>
      <p:sp>
        <p:nvSpPr>
          <p:cNvPr id="3" name="Content Placeholder 2"/>
          <p:cNvSpPr>
            <a:spLocks noGrp="1"/>
          </p:cNvSpPr>
          <p:nvPr>
            <p:ph idx="1"/>
          </p:nvPr>
        </p:nvSpPr>
        <p:spPr/>
        <p:txBody>
          <a:bodyPr>
            <a:normAutofit/>
          </a:bodyPr>
          <a:lstStyle/>
          <a:p>
            <a:r>
              <a:rPr lang="en-US" dirty="0"/>
              <a:t>Colgate introduced  a toothpaste in France called CUE. They later discovered that was the name of a notorious pornographic magazine.</a:t>
            </a:r>
          </a:p>
          <a:p>
            <a:r>
              <a:rPr lang="en-US" dirty="0"/>
              <a:t>Pepsi’s “Come alive with the Pepsi Generation” translated into “Pepsi brings your ancestors back from the grave” in Chinese.</a:t>
            </a:r>
          </a:p>
          <a:p>
            <a:r>
              <a:rPr lang="en-US" dirty="0"/>
              <a:t>Clairol introduced the “Mist Stick” hair curling iron, only to find out that in Germany the word “Mist” is slang for manure. </a:t>
            </a:r>
          </a:p>
          <a:p>
            <a:endParaRPr lang="en-US" dirty="0"/>
          </a:p>
          <a:p>
            <a:r>
              <a:rPr lang="en-US" dirty="0"/>
              <a:t>None of these were well received. </a:t>
            </a:r>
          </a:p>
        </p:txBody>
      </p:sp>
    </p:spTree>
    <p:extLst>
      <p:ext uri="{BB962C8B-B14F-4D97-AF65-F5344CB8AC3E}">
        <p14:creationId xmlns:p14="http://schemas.microsoft.com/office/powerpoint/2010/main" val="1026321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95536" y="980728"/>
            <a:ext cx="1656184" cy="3693319"/>
          </a:xfrm>
          <a:prstGeom prst="rect">
            <a:avLst/>
          </a:prstGeom>
          <a:noFill/>
        </p:spPr>
        <p:txBody>
          <a:bodyPr wrap="square" rtlCol="0">
            <a:spAutoFit/>
          </a:bodyPr>
          <a:lstStyle/>
          <a:p>
            <a:r>
              <a:rPr lang="en-US" u="sng" dirty="0"/>
              <a:t>FOUR</a:t>
            </a:r>
            <a:r>
              <a:rPr lang="en-AU" u="sng" dirty="0"/>
              <a:t> P’s</a:t>
            </a:r>
          </a:p>
          <a:p>
            <a:endParaRPr lang="en-US" dirty="0"/>
          </a:p>
          <a:p>
            <a:endParaRPr lang="en-US" dirty="0"/>
          </a:p>
          <a:p>
            <a:r>
              <a:rPr lang="en-US" dirty="0"/>
              <a:t>Product?</a:t>
            </a:r>
          </a:p>
          <a:p>
            <a:endParaRPr lang="en-US" dirty="0"/>
          </a:p>
          <a:p>
            <a:endParaRPr lang="en-US" dirty="0"/>
          </a:p>
          <a:p>
            <a:r>
              <a:rPr lang="en-US" dirty="0"/>
              <a:t>Price?</a:t>
            </a:r>
          </a:p>
          <a:p>
            <a:endParaRPr lang="en-US" dirty="0"/>
          </a:p>
          <a:p>
            <a:endParaRPr lang="en-US" dirty="0"/>
          </a:p>
          <a:p>
            <a:r>
              <a:rPr lang="en-US" dirty="0"/>
              <a:t>Place?</a:t>
            </a:r>
          </a:p>
          <a:p>
            <a:endParaRPr lang="en-US" dirty="0"/>
          </a:p>
          <a:p>
            <a:endParaRPr lang="en-US" dirty="0"/>
          </a:p>
          <a:p>
            <a:r>
              <a:rPr lang="en-US" dirty="0"/>
              <a:t>Promotion?</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3888" y="742950"/>
            <a:ext cx="3790950" cy="5372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8522591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R U OK? Day</a:t>
            </a:r>
            <a:endParaRPr lang="en-AU" dirty="0"/>
          </a:p>
        </p:txBody>
      </p:sp>
      <p:sp>
        <p:nvSpPr>
          <p:cNvPr id="3" name="Content Placeholder 2"/>
          <p:cNvSpPr>
            <a:spLocks noGrp="1"/>
          </p:cNvSpPr>
          <p:nvPr>
            <p:ph idx="1"/>
          </p:nvPr>
        </p:nvSpPr>
        <p:spPr/>
        <p:txBody>
          <a:bodyPr>
            <a:normAutofit lnSpcReduction="10000"/>
          </a:bodyPr>
          <a:lstStyle/>
          <a:p>
            <a:r>
              <a:rPr lang="en-US" dirty="0"/>
              <a:t>A great example of a SUCCESSFUL social marketing campaign.</a:t>
            </a:r>
          </a:p>
          <a:p>
            <a:r>
              <a:rPr lang="en-US" dirty="0"/>
              <a:t>PRODUCT: aims to change the perception of the consumer about mental health, and encourage them to help others who are not “OK”</a:t>
            </a:r>
          </a:p>
          <a:p>
            <a:r>
              <a:rPr lang="en-US" dirty="0"/>
              <a:t>PRICE: May require consumer to give up time or effort, maybe risk embarrassment or swallow their pride.</a:t>
            </a:r>
          </a:p>
          <a:p>
            <a:r>
              <a:rPr lang="en-US" dirty="0"/>
              <a:t>PLACE: Mostly in institutions like schools, universities and workplaces. Also, Social Media sites, other websites and mass media on the Day.</a:t>
            </a:r>
          </a:p>
          <a:p>
            <a:r>
              <a:rPr lang="en-US" dirty="0"/>
              <a:t>PROMOTION: Advertising, </a:t>
            </a:r>
            <a:r>
              <a:rPr lang="en-US" dirty="0" err="1"/>
              <a:t>youtube</a:t>
            </a:r>
            <a:r>
              <a:rPr lang="en-US" dirty="0"/>
              <a:t>, social media, merchandise, Hugh </a:t>
            </a:r>
            <a:r>
              <a:rPr lang="en-US" dirty="0" err="1"/>
              <a:t>Jackman</a:t>
            </a:r>
            <a:r>
              <a:rPr lang="en-US" dirty="0"/>
              <a:t> and Naomi Watts. </a:t>
            </a:r>
            <a:endParaRPr lang="en-AU"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7984" y="404664"/>
            <a:ext cx="4000500"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42412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 BELONG, COMMIT</a:t>
            </a:r>
            <a:endParaRPr lang="en-AU" dirty="0"/>
          </a:p>
        </p:txBody>
      </p:sp>
      <p:sp>
        <p:nvSpPr>
          <p:cNvPr id="3" name="Content Placeholder 2"/>
          <p:cNvSpPr>
            <a:spLocks noGrp="1"/>
          </p:cNvSpPr>
          <p:nvPr>
            <p:ph idx="1"/>
          </p:nvPr>
        </p:nvSpPr>
        <p:spPr/>
        <p:txBody>
          <a:bodyPr/>
          <a:lstStyle/>
          <a:p>
            <a:r>
              <a:rPr lang="en-US" dirty="0"/>
              <a:t>PRODUCT?</a:t>
            </a:r>
          </a:p>
          <a:p>
            <a:r>
              <a:rPr lang="en-US" dirty="0"/>
              <a:t>PRICE?</a:t>
            </a:r>
          </a:p>
          <a:p>
            <a:r>
              <a:rPr lang="en-US" dirty="0"/>
              <a:t>PLACE?</a:t>
            </a:r>
          </a:p>
          <a:p>
            <a:r>
              <a:rPr lang="en-US" dirty="0"/>
              <a:t>PROMOTION?</a:t>
            </a:r>
            <a:endParaRPr lang="en-AU"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27984" y="1556792"/>
            <a:ext cx="4073174" cy="48245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7890259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Product? Price? Place? Promotion?</a:t>
            </a:r>
            <a:endParaRPr lang="en-AU" dirty="0"/>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1844824"/>
            <a:ext cx="6774590" cy="37568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6011599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764704"/>
            <a:ext cx="8229600" cy="990600"/>
          </a:xfrm>
        </p:spPr>
        <p:txBody>
          <a:bodyPr>
            <a:normAutofit fontScale="90000"/>
          </a:bodyPr>
          <a:lstStyle/>
          <a:p>
            <a:r>
              <a:rPr lang="en-US" dirty="0"/>
              <a:t>Compare and Contrast the Four P’s of these two adverts</a:t>
            </a:r>
            <a:endParaRPr lang="en-AU"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755304"/>
            <a:ext cx="4456113" cy="211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9664" y="3898090"/>
            <a:ext cx="2002216" cy="2822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2" descr="Image result for farts dempere">
            <a:extLst>
              <a:ext uri="{FF2B5EF4-FFF2-40B4-BE49-F238E27FC236}">
                <a16:creationId xmlns:a16="http://schemas.microsoft.com/office/drawing/2014/main" id="{E322DC99-4DC1-42CE-AFE0-96B3DB2EF26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99126" y="1665688"/>
            <a:ext cx="3240360" cy="52019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511819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8460BD8-AE3F-4AC9-9D0B-717052AA5D3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9144001" cy="6866467"/>
            <a:chOff x="0" y="-8467"/>
            <a:chExt cx="12192000" cy="6866467"/>
          </a:xfrm>
        </p:grpSpPr>
        <p:cxnSp>
          <p:nvCxnSpPr>
            <p:cNvPr id="8" name="Straight Connector 7">
              <a:extLst>
                <a:ext uri="{FF2B5EF4-FFF2-40B4-BE49-F238E27FC236}">
                  <a16:creationId xmlns:a16="http://schemas.microsoft.com/office/drawing/2014/main" id="{54420CFE-F482-466E-9E1E-C78513C0B8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5331032B-BD21-4BDA-920C-12E3580525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 name="Rectangle 23">
              <a:extLst>
                <a:ext uri="{FF2B5EF4-FFF2-40B4-BE49-F238E27FC236}">
                  <a16:creationId xmlns:a16="http://schemas.microsoft.com/office/drawing/2014/main" id="{E7514DA3-59E7-409E-8A3B-AD097F6E5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25">
              <a:extLst>
                <a:ext uri="{FF2B5EF4-FFF2-40B4-BE49-F238E27FC236}">
                  <a16:creationId xmlns:a16="http://schemas.microsoft.com/office/drawing/2014/main" id="{57B9A2A6-3BE4-4599-9364-F71C5BFD6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4FD744C6-4ED8-4BC9-BF68-6BDF701C5D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27">
              <a:extLst>
                <a:ext uri="{FF2B5EF4-FFF2-40B4-BE49-F238E27FC236}">
                  <a16:creationId xmlns:a16="http://schemas.microsoft.com/office/drawing/2014/main" id="{092C5BAD-C911-4F8F-A1C5-470268BE6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8">
              <a:extLst>
                <a:ext uri="{FF2B5EF4-FFF2-40B4-BE49-F238E27FC236}">
                  <a16:creationId xmlns:a16="http://schemas.microsoft.com/office/drawing/2014/main" id="{B133D0C8-4EC4-424F-8E70-0482D5B1B6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9">
              <a:extLst>
                <a:ext uri="{FF2B5EF4-FFF2-40B4-BE49-F238E27FC236}">
                  <a16:creationId xmlns:a16="http://schemas.microsoft.com/office/drawing/2014/main" id="{7B1532A0-F4B3-4DE8-B18F-740CAAD25A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8EFDD162-BBBA-4062-8BBF-53DBA10913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a:extLst>
                <a:ext uri="{FF2B5EF4-FFF2-40B4-BE49-F238E27FC236}">
                  <a16:creationId xmlns:a16="http://schemas.microsoft.com/office/drawing/2014/main" id="{DCFC9E65-3E19-4483-B952-25D29683CA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19" name="Rectangle 18">
            <a:extLst>
              <a:ext uri="{FF2B5EF4-FFF2-40B4-BE49-F238E27FC236}">
                <a16:creationId xmlns:a16="http://schemas.microsoft.com/office/drawing/2014/main" id="{2783C067-F8BF-4755-B516-8A0CD74C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66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2ED796EC-E7FF-46DB-B912-FB08BF12AA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a:extLst>
              <a:ext uri="{FF2B5EF4-FFF2-40B4-BE49-F238E27FC236}">
                <a16:creationId xmlns:a16="http://schemas.microsoft.com/office/drawing/2014/main" id="{549A2DAB-B431-487D-95AD-BB0FECB49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03900" y="3818467"/>
            <a:ext cx="3337719" cy="3039533"/>
          </a:xfrm>
          <a:prstGeom prst="triangle">
            <a:avLst>
              <a:gd name="adj" fmla="val 100000"/>
            </a:avLst>
          </a:prstGeom>
          <a:solidFill>
            <a:schemeClr val="accent1">
              <a:alpha val="88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a:extLst>
              <a:ext uri="{FF2B5EF4-FFF2-40B4-BE49-F238E27FC236}">
                <a16:creationId xmlns:a16="http://schemas.microsoft.com/office/drawing/2014/main" id="{0819F787-32B4-46A8-BC57-C6571BCEE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9230" y="0"/>
            <a:ext cx="1324770"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cxnSp>
        <p:nvCxnSpPr>
          <p:cNvPr id="27" name="Straight Connector 26">
            <a:extLst>
              <a:ext uri="{FF2B5EF4-FFF2-40B4-BE49-F238E27FC236}">
                <a16:creationId xmlns:a16="http://schemas.microsoft.com/office/drawing/2014/main" id="{C5ECDEE1-7093-418F-9CF5-24EEB115C1C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00950" y="0"/>
            <a:ext cx="12954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045062AF-EB11-4651-BC4A-4DA21768D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130300" y="1397000"/>
            <a:ext cx="5825202" cy="2653836"/>
          </a:xfrm>
        </p:spPr>
        <p:txBody>
          <a:bodyPr vert="horz" lIns="91440" tIns="45720" rIns="91440" bIns="45720" rtlCol="0" anchor="b">
            <a:normAutofit/>
          </a:bodyPr>
          <a:lstStyle/>
          <a:p>
            <a:pPr algn="r"/>
            <a:r>
              <a:rPr lang="en-US" sz="5400"/>
              <a:t>The Use of Health Products and Services</a:t>
            </a:r>
          </a:p>
        </p:txBody>
      </p:sp>
    </p:spTree>
    <p:extLst>
      <p:ext uri="{BB962C8B-B14F-4D97-AF65-F5344CB8AC3E}">
        <p14:creationId xmlns:p14="http://schemas.microsoft.com/office/powerpoint/2010/main" val="3444410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Community development </a:t>
            </a:r>
            <a:endParaRPr lang="en-AU" dirty="0"/>
          </a:p>
        </p:txBody>
      </p:sp>
      <p:sp>
        <p:nvSpPr>
          <p:cNvPr id="3" name="Content Placeholder 2"/>
          <p:cNvSpPr>
            <a:spLocks noGrp="1"/>
          </p:cNvSpPr>
          <p:nvPr>
            <p:ph idx="1"/>
          </p:nvPr>
        </p:nvSpPr>
        <p:spPr/>
        <p:txBody>
          <a:bodyPr>
            <a:normAutofit fontScale="85000" lnSpcReduction="10000"/>
          </a:bodyPr>
          <a:lstStyle/>
          <a:p>
            <a:pPr marL="0" indent="0">
              <a:buNone/>
            </a:pPr>
            <a:r>
              <a:rPr lang="en-US" dirty="0"/>
              <a:t>According to Egger, Spark &amp; Donovan, 2005, Community development should incorporate the following elements:</a:t>
            </a:r>
          </a:p>
          <a:p>
            <a:pPr>
              <a:buFontTx/>
              <a:buChar char="-"/>
            </a:pPr>
            <a:r>
              <a:rPr lang="en-US" sz="2600" dirty="0"/>
              <a:t>Knowledge of the health and health related problems of the focus community.</a:t>
            </a:r>
          </a:p>
          <a:p>
            <a:pPr>
              <a:buFontTx/>
              <a:buChar char="-"/>
            </a:pPr>
            <a:r>
              <a:rPr lang="en-US" sz="2600" dirty="0"/>
              <a:t>Comprehensive knowledge of the focus community (population, class, age structure, available resources, knowledge of the normal processes of the community)</a:t>
            </a:r>
          </a:p>
          <a:p>
            <a:pPr>
              <a:buFontTx/>
              <a:buChar char="-"/>
            </a:pPr>
            <a:r>
              <a:rPr lang="en-US" sz="2600" dirty="0"/>
              <a:t>Identification of community leaders</a:t>
            </a:r>
          </a:p>
          <a:p>
            <a:pPr>
              <a:buFontTx/>
              <a:buChar char="-"/>
            </a:pPr>
            <a:r>
              <a:rPr lang="en-US" sz="2600" dirty="0"/>
              <a:t>Opinion surveys conducted in the community</a:t>
            </a:r>
          </a:p>
          <a:p>
            <a:pPr marL="0" indent="0">
              <a:buNone/>
            </a:pPr>
            <a:endParaRPr lang="en-US" dirty="0"/>
          </a:p>
          <a:p>
            <a:pPr>
              <a:buFontTx/>
              <a:buChar char="-"/>
            </a:pPr>
            <a:endParaRPr lang="en-AU" dirty="0"/>
          </a:p>
        </p:txBody>
      </p:sp>
    </p:spTree>
    <p:extLst>
      <p:ext uri="{BB962C8B-B14F-4D97-AF65-F5344CB8AC3E}">
        <p14:creationId xmlns:p14="http://schemas.microsoft.com/office/powerpoint/2010/main" val="1580281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Health Products and Services</a:t>
            </a:r>
            <a:endParaRPr lang="en-AU" dirty="0"/>
          </a:p>
        </p:txBody>
      </p:sp>
      <p:sp>
        <p:nvSpPr>
          <p:cNvPr id="3" name="Content Placeholder 2"/>
          <p:cNvSpPr>
            <a:spLocks noGrp="1"/>
          </p:cNvSpPr>
          <p:nvPr>
            <p:ph idx="1"/>
          </p:nvPr>
        </p:nvSpPr>
        <p:spPr/>
        <p:txBody>
          <a:bodyPr/>
          <a:lstStyle/>
          <a:p>
            <a:r>
              <a:rPr lang="en-US" dirty="0"/>
              <a:t>There are many factors that influence which health products and services we choose to use. </a:t>
            </a:r>
          </a:p>
          <a:p>
            <a:r>
              <a:rPr lang="en-US" dirty="0"/>
              <a:t>List some of these factors:</a:t>
            </a:r>
          </a:p>
          <a:p>
            <a:r>
              <a:rPr lang="en-US" dirty="0"/>
              <a:t>.</a:t>
            </a:r>
          </a:p>
          <a:p>
            <a:r>
              <a:rPr lang="en-US" dirty="0"/>
              <a:t>.</a:t>
            </a:r>
          </a:p>
          <a:p>
            <a:r>
              <a:rPr lang="en-US" dirty="0"/>
              <a:t>.</a:t>
            </a:r>
          </a:p>
          <a:p>
            <a:r>
              <a:rPr lang="en-US" dirty="0"/>
              <a:t>.</a:t>
            </a:r>
          </a:p>
          <a:p>
            <a:r>
              <a:rPr lang="en-US" dirty="0"/>
              <a:t>.</a:t>
            </a:r>
            <a:endParaRPr lang="en-AU" dirty="0"/>
          </a:p>
          <a:p>
            <a:endParaRPr lang="en-AU" dirty="0"/>
          </a:p>
        </p:txBody>
      </p:sp>
    </p:spTree>
    <p:extLst>
      <p:ext uri="{BB962C8B-B14F-4D97-AF65-F5344CB8AC3E}">
        <p14:creationId xmlns:p14="http://schemas.microsoft.com/office/powerpoint/2010/main" val="354527484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65032"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599781" y="3681413"/>
            <a:ext cx="3572669"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93473" y="-8467"/>
            <a:ext cx="2255512"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947"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6616" y="3048000"/>
            <a:ext cx="2444750"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8241"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86115" y="3589867"/>
            <a:ext cx="1362870"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08000" y="609600"/>
            <a:ext cx="2882531" cy="5175624"/>
          </a:xfrm>
        </p:spPr>
        <p:txBody>
          <a:bodyPr anchor="ctr">
            <a:normAutofit/>
          </a:bodyPr>
          <a:lstStyle/>
          <a:p>
            <a:r>
              <a:rPr lang="en-US">
                <a:solidFill>
                  <a:schemeClr val="tx1">
                    <a:lumMod val="85000"/>
                    <a:lumOff val="15000"/>
                  </a:schemeClr>
                </a:solidFill>
              </a:rPr>
              <a:t>Health Products and Services</a:t>
            </a:r>
            <a:endParaRPr lang="en-AU">
              <a:solidFill>
                <a:schemeClr val="tx1">
                  <a:lumMod val="85000"/>
                  <a:lumOff val="15000"/>
                </a:schemeClr>
              </a:solidFill>
            </a:endParaRPr>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1615" y="-8467"/>
            <a:ext cx="5332385"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p:cNvSpPr>
            <a:spLocks noGrp="1"/>
          </p:cNvSpPr>
          <p:nvPr>
            <p:ph idx="1"/>
          </p:nvPr>
        </p:nvSpPr>
        <p:spPr>
          <a:xfrm>
            <a:off x="4587063" y="609601"/>
            <a:ext cx="4133472" cy="5175624"/>
          </a:xfrm>
        </p:spPr>
        <p:txBody>
          <a:bodyPr anchor="ctr">
            <a:normAutofit/>
          </a:bodyPr>
          <a:lstStyle/>
          <a:p>
            <a:pPr marL="0" indent="0">
              <a:buNone/>
            </a:pPr>
            <a:r>
              <a:rPr lang="en-US" b="1">
                <a:solidFill>
                  <a:srgbClr val="FFFFFF"/>
                </a:solidFill>
              </a:rPr>
              <a:t>1. Media</a:t>
            </a:r>
          </a:p>
          <a:p>
            <a:pPr marL="0" indent="0">
              <a:buNone/>
            </a:pPr>
            <a:r>
              <a:rPr lang="en-US" b="1">
                <a:solidFill>
                  <a:srgbClr val="FFFFFF"/>
                </a:solidFill>
              </a:rPr>
              <a:t>2. Transport</a:t>
            </a:r>
          </a:p>
          <a:p>
            <a:pPr marL="0" indent="0">
              <a:buNone/>
            </a:pPr>
            <a:r>
              <a:rPr lang="en-US" b="1">
                <a:solidFill>
                  <a:srgbClr val="FFFFFF"/>
                </a:solidFill>
              </a:rPr>
              <a:t>3. Cost</a:t>
            </a:r>
          </a:p>
          <a:p>
            <a:pPr marL="0" indent="0">
              <a:buNone/>
            </a:pPr>
            <a:r>
              <a:rPr lang="en-US" b="1">
                <a:solidFill>
                  <a:srgbClr val="FFFFFF"/>
                </a:solidFill>
              </a:rPr>
              <a:t>4. Consumer Confidence</a:t>
            </a:r>
          </a:p>
          <a:p>
            <a:pPr marL="0" indent="0">
              <a:buNone/>
            </a:pPr>
            <a:endParaRPr lang="en-AU">
              <a:solidFill>
                <a:srgbClr val="FFFFFF"/>
              </a:solidFill>
            </a:endParaRPr>
          </a:p>
        </p:txBody>
      </p:sp>
    </p:spTree>
    <p:extLst>
      <p:ext uri="{BB962C8B-B14F-4D97-AF65-F5344CB8AC3E}">
        <p14:creationId xmlns:p14="http://schemas.microsoft.com/office/powerpoint/2010/main" val="261123242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3495094"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495095" y="-3"/>
            <a:ext cx="792559"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505315" y="643467"/>
            <a:ext cx="3152284" cy="1375608"/>
          </a:xfrm>
        </p:spPr>
        <p:txBody>
          <a:bodyPr anchor="ctr">
            <a:normAutofit/>
          </a:bodyPr>
          <a:lstStyle/>
          <a:p>
            <a:r>
              <a:rPr lang="en-US">
                <a:solidFill>
                  <a:schemeClr val="bg1"/>
                </a:solidFill>
              </a:rPr>
              <a:t>MEDIA</a:t>
            </a:r>
            <a:endParaRPr lang="en-AU">
              <a:solidFill>
                <a:schemeClr val="bg1"/>
              </a:solidFill>
            </a:endParaRPr>
          </a:p>
        </p:txBody>
      </p:sp>
      <p:sp>
        <p:nvSpPr>
          <p:cNvPr id="3" name="Content Placeholder 2"/>
          <p:cNvSpPr>
            <a:spLocks noGrp="1"/>
          </p:cNvSpPr>
          <p:nvPr>
            <p:ph idx="1"/>
          </p:nvPr>
        </p:nvSpPr>
        <p:spPr>
          <a:xfrm>
            <a:off x="505315" y="2160590"/>
            <a:ext cx="2980457" cy="3440110"/>
          </a:xfrm>
        </p:spPr>
        <p:txBody>
          <a:bodyPr>
            <a:normAutofit/>
          </a:bodyPr>
          <a:lstStyle/>
          <a:p>
            <a:pPr>
              <a:lnSpc>
                <a:spcPct val="90000"/>
              </a:lnSpc>
            </a:pPr>
            <a:r>
              <a:rPr lang="en-US" sz="1300">
                <a:solidFill>
                  <a:schemeClr val="bg1"/>
                </a:solidFill>
              </a:rPr>
              <a:t>Consumers can be swayed to choose one brand over another due to</a:t>
            </a:r>
            <a:r>
              <a:rPr lang="en-US" sz="1300" u="sng">
                <a:solidFill>
                  <a:schemeClr val="bg1"/>
                </a:solidFill>
              </a:rPr>
              <a:t> advertising </a:t>
            </a:r>
            <a:r>
              <a:rPr lang="en-US" sz="1300">
                <a:solidFill>
                  <a:schemeClr val="bg1"/>
                </a:solidFill>
              </a:rPr>
              <a:t>or use by a favourite celebrity</a:t>
            </a:r>
          </a:p>
          <a:p>
            <a:pPr>
              <a:lnSpc>
                <a:spcPct val="90000"/>
              </a:lnSpc>
            </a:pPr>
            <a:r>
              <a:rPr lang="en-US" sz="1300">
                <a:solidFill>
                  <a:schemeClr val="bg1"/>
                </a:solidFill>
              </a:rPr>
              <a:t>Media producers try to persuade customers to use their product. </a:t>
            </a:r>
          </a:p>
          <a:p>
            <a:pPr>
              <a:lnSpc>
                <a:spcPct val="90000"/>
              </a:lnSpc>
            </a:pPr>
            <a:r>
              <a:rPr lang="en-US" sz="1300">
                <a:solidFill>
                  <a:schemeClr val="bg1"/>
                </a:solidFill>
              </a:rPr>
              <a:t>CREATE AN EXAMPLE OF WHEN YOU HAVE SEEN THIS</a:t>
            </a:r>
          </a:p>
          <a:p>
            <a:pPr>
              <a:lnSpc>
                <a:spcPct val="90000"/>
              </a:lnSpc>
            </a:pPr>
            <a:endParaRPr lang="en-US" sz="1300">
              <a:solidFill>
                <a:schemeClr val="bg1"/>
              </a:solidFill>
            </a:endParaRPr>
          </a:p>
          <a:p>
            <a:pPr>
              <a:lnSpc>
                <a:spcPct val="90000"/>
              </a:lnSpc>
            </a:pPr>
            <a:r>
              <a:rPr lang="en-US" sz="1300">
                <a:solidFill>
                  <a:schemeClr val="bg1"/>
                </a:solidFill>
              </a:rPr>
              <a:t>YOUTUBE: “Stay Beautiful: Ugly truth in beauty magazines” 4mins</a:t>
            </a:r>
            <a:br>
              <a:rPr lang="en-US" sz="1300">
                <a:solidFill>
                  <a:schemeClr val="bg1"/>
                </a:solidFill>
              </a:rPr>
            </a:br>
            <a:r>
              <a:rPr lang="en-US" sz="1300">
                <a:solidFill>
                  <a:schemeClr val="bg1"/>
                </a:solidFill>
                <a:hlinkClick r:id="rId2"/>
              </a:rPr>
              <a:t>https://www.youtube.com/watch?v=zIIKTNPP5Ts</a:t>
            </a:r>
            <a:r>
              <a:rPr lang="en-US" sz="1300">
                <a:solidFill>
                  <a:schemeClr val="bg1"/>
                </a:solidFill>
              </a:rPr>
              <a:t> </a:t>
            </a:r>
          </a:p>
        </p:txBody>
      </p:sp>
      <p:pic>
        <p:nvPicPr>
          <p:cNvPr id="4" name="Picture 3">
            <a:extLst>
              <a:ext uri="{FF2B5EF4-FFF2-40B4-BE49-F238E27FC236}">
                <a16:creationId xmlns:a16="http://schemas.microsoft.com/office/drawing/2014/main" id="{95D2415E-F563-4BA8-A6B9-CA8F4E31EE05}"/>
              </a:ext>
            </a:extLst>
          </p:cNvPr>
          <p:cNvPicPr>
            <a:picLocks noChangeAspect="1"/>
          </p:cNvPicPr>
          <p:nvPr/>
        </p:nvPicPr>
        <p:blipFill>
          <a:blip r:embed="rId3"/>
          <a:stretch>
            <a:fillRect/>
          </a:stretch>
        </p:blipFill>
        <p:spPr>
          <a:xfrm>
            <a:off x="4572000" y="2125616"/>
            <a:ext cx="3857625" cy="2594252"/>
          </a:xfrm>
          <a:prstGeom prst="rect">
            <a:avLst/>
          </a:prstGeom>
        </p:spPr>
      </p:pic>
      <p:sp>
        <p:nvSpPr>
          <p:cNvPr id="15" name="Isosceles Triangle 14">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16772" y="4013200"/>
            <a:ext cx="336549"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1528502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r>
              <a:rPr lang="en-US" dirty="0"/>
              <a:t>TRANSPORT</a:t>
            </a:r>
            <a:endParaRPr lang="en-AU" dirty="0"/>
          </a:p>
        </p:txBody>
      </p:sp>
      <p:sp>
        <p:nvSpPr>
          <p:cNvPr id="3" name="Content Placeholder 2"/>
          <p:cNvSpPr>
            <a:spLocks noGrp="1"/>
          </p:cNvSpPr>
          <p:nvPr>
            <p:ph idx="1"/>
          </p:nvPr>
        </p:nvSpPr>
        <p:spPr>
          <a:xfrm>
            <a:off x="3907172" y="2160589"/>
            <a:ext cx="3048329" cy="3880773"/>
          </a:xfrm>
        </p:spPr>
        <p:txBody>
          <a:bodyPr>
            <a:normAutofit/>
          </a:bodyPr>
          <a:lstStyle/>
          <a:p>
            <a:pPr>
              <a:lnSpc>
                <a:spcPct val="90000"/>
              </a:lnSpc>
            </a:pPr>
            <a:r>
              <a:rPr lang="en-US" sz="1300"/>
              <a:t>Availability of public transport, parking and accessibility can all influence the use of health products and services. </a:t>
            </a:r>
            <a:r>
              <a:rPr lang="en-US" sz="1300">
                <a:hlinkClick r:id="rId2"/>
              </a:rPr>
              <a:t>https://www.blackmores.com.au/</a:t>
            </a:r>
            <a:r>
              <a:rPr lang="en-US" sz="1300"/>
              <a:t> - Easy online shopping </a:t>
            </a:r>
          </a:p>
          <a:p>
            <a:pPr>
              <a:lnSpc>
                <a:spcPct val="90000"/>
              </a:lnSpc>
            </a:pPr>
            <a:r>
              <a:rPr lang="en-US" sz="1300"/>
              <a:t>Customers are more likely to use products and services that are easy to access, have free and safe parking and are close to a train or bus stop. </a:t>
            </a:r>
          </a:p>
          <a:p>
            <a:pPr>
              <a:lnSpc>
                <a:spcPct val="90000"/>
              </a:lnSpc>
            </a:pPr>
            <a:r>
              <a:rPr lang="en-US" sz="1300"/>
              <a:t>Emergency services (</a:t>
            </a:r>
            <a:r>
              <a:rPr lang="en-US" sz="1300" err="1"/>
              <a:t>ie</a:t>
            </a:r>
            <a:r>
              <a:rPr lang="en-US" sz="1300"/>
              <a:t>. Ambulance)</a:t>
            </a:r>
          </a:p>
          <a:p>
            <a:pPr>
              <a:lnSpc>
                <a:spcPct val="90000"/>
              </a:lnSpc>
            </a:pPr>
            <a:endParaRPr lang="en-US" sz="1300"/>
          </a:p>
          <a:p>
            <a:pPr>
              <a:lnSpc>
                <a:spcPct val="90000"/>
              </a:lnSpc>
            </a:pPr>
            <a:r>
              <a:rPr lang="en-AU" sz="1300">
                <a:hlinkClick r:id="rId3"/>
              </a:rPr>
              <a:t>https://www.fsh.health.wa.gov.au/~/media/Files/Hospitals/FSH/PDFs/Make-your-move.pdf</a:t>
            </a:r>
            <a:r>
              <a:rPr lang="en-AU" sz="1300"/>
              <a:t> Easy access via public transport</a:t>
            </a:r>
          </a:p>
        </p:txBody>
      </p:sp>
      <p:pic>
        <p:nvPicPr>
          <p:cNvPr id="5" name="Picture 4" descr="A white bus driving down a street&#10;&#10;Description automatically generated">
            <a:extLst>
              <a:ext uri="{FF2B5EF4-FFF2-40B4-BE49-F238E27FC236}">
                <a16:creationId xmlns:a16="http://schemas.microsoft.com/office/drawing/2014/main" id="{69D33179-4CCB-4040-A2C9-F983ADBAD052}"/>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37230" r="34598" b="1"/>
          <a:stretch/>
        </p:blipFill>
        <p:spPr>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1" name="Isosceles Triangle 1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F7FF4823-6670-483F-948A-F45A9CEA95BE}"/>
              </a:ext>
            </a:extLst>
          </p:cNvPr>
          <p:cNvSpPr txBox="1"/>
          <p:nvPr/>
        </p:nvSpPr>
        <p:spPr>
          <a:xfrm>
            <a:off x="6617347" y="6657945"/>
            <a:ext cx="252665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5" tooltip="https://commons.wikimedia.org/wiki/File:Transperth_bus_1578.jpg">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6" tooltip="https://creativecommons.org/licenses/by-sa/3.0/">
                  <a:extLst>
                    <a:ext uri="{A12FA001-AC4F-418D-AE19-62706E023703}">
                      <ahyp:hlinkClr xmlns:ahyp="http://schemas.microsoft.com/office/drawing/2018/hyperlinkcolor" val="tx"/>
                    </a:ext>
                  </a:extLst>
                </a:hlinkClick>
              </a:rPr>
              <a:t>CC BY-SA</a:t>
            </a:r>
            <a:endParaRPr lang="en-AU" sz="700">
              <a:solidFill>
                <a:srgbClr val="FFFFFF"/>
              </a:solidFill>
            </a:endParaRPr>
          </a:p>
        </p:txBody>
      </p:sp>
    </p:spTree>
    <p:extLst>
      <p:ext uri="{BB962C8B-B14F-4D97-AF65-F5344CB8AC3E}">
        <p14:creationId xmlns:p14="http://schemas.microsoft.com/office/powerpoint/2010/main" val="692868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r>
              <a:rPr lang="en-US" dirty="0"/>
              <a:t>COST</a:t>
            </a:r>
            <a:endParaRPr lang="en-AU" dirty="0"/>
          </a:p>
        </p:txBody>
      </p:sp>
      <p:sp>
        <p:nvSpPr>
          <p:cNvPr id="3" name="Content Placeholder 2"/>
          <p:cNvSpPr>
            <a:spLocks noGrp="1"/>
          </p:cNvSpPr>
          <p:nvPr>
            <p:ph idx="1"/>
          </p:nvPr>
        </p:nvSpPr>
        <p:spPr>
          <a:xfrm>
            <a:off x="3203848" y="1340768"/>
            <a:ext cx="4248472" cy="5472607"/>
          </a:xfrm>
        </p:spPr>
        <p:txBody>
          <a:bodyPr>
            <a:noAutofit/>
          </a:bodyPr>
          <a:lstStyle/>
          <a:p>
            <a:pPr>
              <a:lnSpc>
                <a:spcPct val="90000"/>
              </a:lnSpc>
            </a:pPr>
            <a:r>
              <a:rPr lang="en-US" dirty="0"/>
              <a:t>The financial expense of a product may influence selection. </a:t>
            </a:r>
            <a:r>
              <a:rPr lang="en-US" dirty="0">
                <a:hlinkClick r:id="rId2"/>
              </a:rPr>
              <a:t>https://www.ipn.com.au/gp/wa-claremont-claremont-medical-centre/our-services/</a:t>
            </a:r>
            <a:r>
              <a:rPr lang="en-US" dirty="0"/>
              <a:t> </a:t>
            </a:r>
          </a:p>
          <a:p>
            <a:pPr>
              <a:lnSpc>
                <a:spcPct val="90000"/>
              </a:lnSpc>
            </a:pPr>
            <a:r>
              <a:rPr lang="en-US" dirty="0"/>
              <a:t>Are more expensive products/services better “Quality” and more “safe”???</a:t>
            </a:r>
          </a:p>
          <a:p>
            <a:pPr>
              <a:lnSpc>
                <a:spcPct val="90000"/>
              </a:lnSpc>
            </a:pPr>
            <a:r>
              <a:rPr lang="en-US" dirty="0"/>
              <a:t>Health insurance </a:t>
            </a:r>
            <a:r>
              <a:rPr lang="en-US" dirty="0">
                <a:hlinkClick r:id="rId3"/>
              </a:rPr>
              <a:t>https://www.canstar.com.au/health-insurance/what-does-health-insurance-cost/</a:t>
            </a:r>
            <a:r>
              <a:rPr lang="en-US" dirty="0"/>
              <a:t> </a:t>
            </a:r>
          </a:p>
          <a:p>
            <a:pPr>
              <a:lnSpc>
                <a:spcPct val="90000"/>
              </a:lnSpc>
            </a:pPr>
            <a:r>
              <a:rPr lang="en-US" dirty="0"/>
              <a:t>Low income earners often have less choice</a:t>
            </a:r>
          </a:p>
          <a:p>
            <a:pPr>
              <a:lnSpc>
                <a:spcPct val="90000"/>
              </a:lnSpc>
            </a:pPr>
            <a:endParaRPr lang="en-US" dirty="0"/>
          </a:p>
          <a:p>
            <a:pPr>
              <a:lnSpc>
                <a:spcPct val="90000"/>
              </a:lnSpc>
            </a:pPr>
            <a:endParaRPr lang="en-US" dirty="0"/>
          </a:p>
          <a:p>
            <a:pPr>
              <a:lnSpc>
                <a:spcPct val="90000"/>
              </a:lnSpc>
            </a:pPr>
            <a:r>
              <a:rPr lang="en-AU" dirty="0">
                <a:hlinkClick r:id="rId4"/>
              </a:rPr>
              <a:t>https://science.howstuffworks.com/innovation/everyday-innovations/sunglass1.htm</a:t>
            </a:r>
            <a:r>
              <a:rPr lang="en-AU" dirty="0"/>
              <a:t> </a:t>
            </a:r>
          </a:p>
        </p:txBody>
      </p:sp>
      <p:pic>
        <p:nvPicPr>
          <p:cNvPr id="5" name="Picture 4" descr="A sign on a pole&#10;&#10;Description automatically generated">
            <a:extLst>
              <a:ext uri="{FF2B5EF4-FFF2-40B4-BE49-F238E27FC236}">
                <a16:creationId xmlns:a16="http://schemas.microsoft.com/office/drawing/2014/main" id="{93EE79BA-656E-41E3-9D3E-30B634556DDC}"/>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31202" r="30301" b="1"/>
          <a:stretch/>
        </p:blipFill>
        <p:spPr>
          <a:xfrm>
            <a:off x="20" y="-1"/>
            <a:ext cx="3203828"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1" name="Isosceles Triangle 1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718CD4BE-F3C3-4368-925F-55054B8C8671}"/>
              </a:ext>
            </a:extLst>
          </p:cNvPr>
          <p:cNvSpPr txBox="1"/>
          <p:nvPr/>
        </p:nvSpPr>
        <p:spPr>
          <a:xfrm>
            <a:off x="6601316" y="6657945"/>
            <a:ext cx="2013327" cy="307777"/>
          </a:xfrm>
          <a:prstGeom prst="rect">
            <a:avLst/>
          </a:prstGeom>
          <a:solidFill>
            <a:srgbClr val="000000"/>
          </a:solidFill>
        </p:spPr>
        <p:txBody>
          <a:bodyPr wrap="square" rtlCol="0">
            <a:spAutoFit/>
          </a:bodyPr>
          <a:lstStyle/>
          <a:p>
            <a:pPr algn="r">
              <a:spcAft>
                <a:spcPts val="600"/>
              </a:spcAft>
            </a:pPr>
            <a:r>
              <a:rPr lang="en-AU" sz="700">
                <a:solidFill>
                  <a:srgbClr val="FFFFFF"/>
                </a:solidFill>
                <a:hlinkClick r:id="rId6" tooltip="http://theconversation.com/confused-about-the-medicare-rebate-freeze-heres-what-you-need-to-know-59661">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7" tooltip="https://creativecommons.org/licenses/by-nd/3.0/">
                  <a:extLst>
                    <a:ext uri="{A12FA001-AC4F-418D-AE19-62706E023703}">
                      <ahyp:hlinkClr xmlns:ahyp="http://schemas.microsoft.com/office/drawing/2018/hyperlinkcolor" val="tx"/>
                    </a:ext>
                  </a:extLst>
                </a:hlinkClick>
              </a:rPr>
              <a:t>CC BY-ND</a:t>
            </a:r>
            <a:endParaRPr lang="en-AU" sz="700">
              <a:solidFill>
                <a:srgbClr val="FFFFFF"/>
              </a:solidFill>
            </a:endParaRPr>
          </a:p>
        </p:txBody>
      </p:sp>
    </p:spTree>
    <p:extLst>
      <p:ext uri="{BB962C8B-B14F-4D97-AF65-F5344CB8AC3E}">
        <p14:creationId xmlns:p14="http://schemas.microsoft.com/office/powerpoint/2010/main" val="56791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267EEE4-6354-4F1C-9484-951F0EB92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2" y="0"/>
            <a:ext cx="913923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 name="Title 1"/>
          <p:cNvSpPr>
            <a:spLocks noGrp="1"/>
          </p:cNvSpPr>
          <p:nvPr>
            <p:ph type="title"/>
          </p:nvPr>
        </p:nvSpPr>
        <p:spPr>
          <a:xfrm>
            <a:off x="742326" y="609600"/>
            <a:ext cx="4123770" cy="1320800"/>
          </a:xfrm>
        </p:spPr>
        <p:txBody>
          <a:bodyPr anchor="ctr">
            <a:normAutofit/>
          </a:bodyPr>
          <a:lstStyle/>
          <a:p>
            <a:pPr>
              <a:lnSpc>
                <a:spcPct val="90000"/>
              </a:lnSpc>
            </a:pPr>
            <a:r>
              <a:rPr lang="en-US" sz="2800"/>
              <a:t>CONSUMER CONFIDENCE (Products)</a:t>
            </a:r>
            <a:endParaRPr lang="en-AU" sz="2800"/>
          </a:p>
        </p:txBody>
      </p:sp>
      <p:sp>
        <p:nvSpPr>
          <p:cNvPr id="16" name="Isosceles Triangle 15">
            <a:extLst>
              <a:ext uri="{FF2B5EF4-FFF2-40B4-BE49-F238E27FC236}">
                <a16:creationId xmlns:a16="http://schemas.microsoft.com/office/drawing/2014/main" id="{0E5A83F9-E6B8-40BD-9C0D-9A6F156507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rgbClr val="32894A"/>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742327" y="2160589"/>
            <a:ext cx="4162299" cy="3880773"/>
          </a:xfrm>
        </p:spPr>
        <p:txBody>
          <a:bodyPr>
            <a:normAutofit/>
          </a:bodyPr>
          <a:lstStyle/>
          <a:p>
            <a:pPr>
              <a:lnSpc>
                <a:spcPct val="90000"/>
              </a:lnSpc>
            </a:pPr>
            <a:r>
              <a:rPr lang="en-US" dirty="0"/>
              <a:t>Consumers have increased confidence in brands that are true to their promises.</a:t>
            </a:r>
            <a:endParaRPr lang="en-US"/>
          </a:p>
          <a:p>
            <a:pPr>
              <a:lnSpc>
                <a:spcPct val="90000"/>
              </a:lnSpc>
            </a:pPr>
            <a:endParaRPr lang="en-US"/>
          </a:p>
          <a:p>
            <a:pPr>
              <a:lnSpc>
                <a:spcPct val="90000"/>
              </a:lnSpc>
            </a:pPr>
            <a:r>
              <a:rPr lang="en-US" dirty="0"/>
              <a:t>Trusted brands develop an emotional connection between the product and the customer…</a:t>
            </a:r>
            <a:r>
              <a:rPr lang="en-US" dirty="0" err="1"/>
              <a:t>ie</a:t>
            </a:r>
            <a:r>
              <a:rPr lang="en-US" dirty="0"/>
              <a:t> PANADOL and BAND AIDS. </a:t>
            </a:r>
            <a:endParaRPr lang="en-US"/>
          </a:p>
          <a:p>
            <a:pPr>
              <a:lnSpc>
                <a:spcPct val="90000"/>
              </a:lnSpc>
            </a:pPr>
            <a:endParaRPr lang="en-US"/>
          </a:p>
          <a:p>
            <a:pPr>
              <a:lnSpc>
                <a:spcPct val="90000"/>
              </a:lnSpc>
            </a:pPr>
            <a:endParaRPr lang="en-US"/>
          </a:p>
          <a:p>
            <a:pPr marL="0" indent="0">
              <a:lnSpc>
                <a:spcPct val="90000"/>
              </a:lnSpc>
              <a:buNone/>
            </a:pPr>
            <a:r>
              <a:rPr lang="en-AU" dirty="0">
                <a:hlinkClick r:id="rId2"/>
              </a:rPr>
              <a:t>https://www.youtube.com/watch?v=6ZhMfzc9RbU</a:t>
            </a:r>
            <a:r>
              <a:rPr lang="en-AU" dirty="0"/>
              <a:t> Ladder infomercial</a:t>
            </a:r>
            <a:endParaRPr lang="en-AU"/>
          </a:p>
          <a:p>
            <a:pPr marL="0" indent="0">
              <a:lnSpc>
                <a:spcPct val="90000"/>
              </a:lnSpc>
              <a:buNone/>
            </a:pPr>
            <a:endParaRPr lang="en-US"/>
          </a:p>
          <a:p>
            <a:pPr marL="0" indent="0">
              <a:lnSpc>
                <a:spcPct val="90000"/>
              </a:lnSpc>
              <a:buNone/>
            </a:pPr>
            <a:endParaRPr lang="en-AU"/>
          </a:p>
        </p:txBody>
      </p:sp>
      <p:pic>
        <p:nvPicPr>
          <p:cNvPr id="9" name="Picture 8">
            <a:extLst>
              <a:ext uri="{FF2B5EF4-FFF2-40B4-BE49-F238E27FC236}">
                <a16:creationId xmlns:a16="http://schemas.microsoft.com/office/drawing/2014/main" id="{5C1BCD7A-5042-4D77-84EE-2E4D6AE11632}"/>
              </a:ext>
            </a:extLst>
          </p:cNvPr>
          <p:cNvPicPr>
            <a:picLocks noChangeAspect="1"/>
          </p:cNvPicPr>
          <p:nvPr/>
        </p:nvPicPr>
        <p:blipFill rotWithShape="1">
          <a:blip r:embed="rId3"/>
          <a:srcRect t="1277"/>
          <a:stretch/>
        </p:blipFill>
        <p:spPr>
          <a:xfrm>
            <a:off x="5648611" y="10"/>
            <a:ext cx="3493006" cy="3448414"/>
          </a:xfrm>
          <a:prstGeom prst="rect">
            <a:avLst/>
          </a:prstGeom>
        </p:spPr>
      </p:pic>
      <p:pic>
        <p:nvPicPr>
          <p:cNvPr id="6" name="Picture 5">
            <a:extLst>
              <a:ext uri="{FF2B5EF4-FFF2-40B4-BE49-F238E27FC236}">
                <a16:creationId xmlns:a16="http://schemas.microsoft.com/office/drawing/2014/main" id="{FFAFC86D-0C4E-4317-9AB2-2803EDEFE825}"/>
              </a:ext>
            </a:extLst>
          </p:cNvPr>
          <p:cNvPicPr>
            <a:picLocks noChangeAspect="1"/>
          </p:cNvPicPr>
          <p:nvPr/>
        </p:nvPicPr>
        <p:blipFill rotWithShape="1">
          <a:blip r:embed="rId4"/>
          <a:srcRect l="20060" r="7615" b="1"/>
          <a:stretch/>
        </p:blipFill>
        <p:spPr>
          <a:xfrm>
            <a:off x="5646231" y="3437472"/>
            <a:ext cx="3493005" cy="3428996"/>
          </a:xfrm>
          <a:prstGeom prst="rect">
            <a:avLst/>
          </a:prstGeom>
        </p:spPr>
      </p:pic>
      <p:sp>
        <p:nvSpPr>
          <p:cNvPr id="4" name="AutoShape 2" descr="Image result for most trusted airline">
            <a:extLst>
              <a:ext uri="{FF2B5EF4-FFF2-40B4-BE49-F238E27FC236}">
                <a16:creationId xmlns:a16="http://schemas.microsoft.com/office/drawing/2014/main" id="{8C62219D-095A-4F3B-8E33-CFB4BF6D1008}"/>
              </a:ext>
            </a:extLst>
          </p:cNvPr>
          <p:cNvSpPr>
            <a:spLocks noChangeAspect="1" noChangeArrowheads="1"/>
          </p:cNvSpPr>
          <p:nvPr/>
        </p:nvSpPr>
        <p:spPr bwMode="auto">
          <a:xfrm>
            <a:off x="4572000" y="299695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 name="AutoShape 4" descr="Image result for most trusted airline">
            <a:extLst>
              <a:ext uri="{FF2B5EF4-FFF2-40B4-BE49-F238E27FC236}">
                <a16:creationId xmlns:a16="http://schemas.microsoft.com/office/drawing/2014/main" id="{D133D2C8-6AB8-4147-81D4-13E0B682B7CF}"/>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8" name="AutoShape 6" descr="Image result for most trusted airline">
            <a:extLst>
              <a:ext uri="{FF2B5EF4-FFF2-40B4-BE49-F238E27FC236}">
                <a16:creationId xmlns:a16="http://schemas.microsoft.com/office/drawing/2014/main" id="{AD9A8B73-C2AB-422A-B281-54ADC06B6B21}"/>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Tree>
    <p:extLst>
      <p:ext uri="{BB962C8B-B14F-4D97-AF65-F5344CB8AC3E}">
        <p14:creationId xmlns:p14="http://schemas.microsoft.com/office/powerpoint/2010/main" val="1572942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CONSUMER CONFIDENCE (Services)</a:t>
            </a:r>
            <a:endParaRPr lang="en-AU" dirty="0"/>
          </a:p>
        </p:txBody>
      </p:sp>
      <p:sp>
        <p:nvSpPr>
          <p:cNvPr id="3" name="Content Placeholder 2"/>
          <p:cNvSpPr>
            <a:spLocks noGrp="1"/>
          </p:cNvSpPr>
          <p:nvPr>
            <p:ph idx="1"/>
          </p:nvPr>
        </p:nvSpPr>
        <p:spPr/>
        <p:txBody>
          <a:bodyPr/>
          <a:lstStyle/>
          <a:p>
            <a:r>
              <a:rPr lang="en-US" dirty="0"/>
              <a:t>Watching a medical procedure on a tv show will increase an individuals confidence to undergo a medical procedure…WHY?</a:t>
            </a:r>
          </a:p>
          <a:p>
            <a:endParaRPr lang="en-US" dirty="0"/>
          </a:p>
          <a:p>
            <a:r>
              <a:rPr lang="en-US" dirty="0">
                <a:hlinkClick r:id="rId2"/>
              </a:rPr>
              <a:t>https://www.youtube.com/watch?v=CsNpfMldtyk</a:t>
            </a:r>
            <a:r>
              <a:rPr lang="en-US" dirty="0"/>
              <a:t> – Surgical checklist</a:t>
            </a:r>
          </a:p>
          <a:p>
            <a:endParaRPr lang="en-US" dirty="0"/>
          </a:p>
          <a:p>
            <a:r>
              <a:rPr lang="en-US" dirty="0"/>
              <a:t>Demystify the procedure</a:t>
            </a:r>
          </a:p>
          <a:p>
            <a:r>
              <a:rPr lang="en-US" dirty="0"/>
              <a:t>Makes the consumer feel more educated</a:t>
            </a:r>
            <a:endParaRPr lang="en-AU" dirty="0"/>
          </a:p>
        </p:txBody>
      </p:sp>
    </p:spTree>
    <p:extLst>
      <p:ext uri="{BB962C8B-B14F-4D97-AF65-F5344CB8AC3E}">
        <p14:creationId xmlns:p14="http://schemas.microsoft.com/office/powerpoint/2010/main" val="2737834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PLACEMENT</a:t>
            </a:r>
            <a:endParaRPr lang="en-AU" dirty="0"/>
          </a:p>
        </p:txBody>
      </p:sp>
      <p:sp>
        <p:nvSpPr>
          <p:cNvPr id="3" name="Content Placeholder 2"/>
          <p:cNvSpPr>
            <a:spLocks noGrp="1"/>
          </p:cNvSpPr>
          <p:nvPr>
            <p:ph idx="1"/>
          </p:nvPr>
        </p:nvSpPr>
        <p:spPr/>
        <p:txBody>
          <a:bodyPr>
            <a:normAutofit/>
          </a:bodyPr>
          <a:lstStyle/>
          <a:p>
            <a:pPr marL="0" indent="0">
              <a:buNone/>
            </a:pPr>
            <a:r>
              <a:rPr lang="en-US" dirty="0"/>
              <a:t>What is it?</a:t>
            </a:r>
          </a:p>
          <a:p>
            <a:pPr marL="0" indent="0">
              <a:buNone/>
            </a:pPr>
            <a:endParaRPr lang="en-US" dirty="0"/>
          </a:p>
          <a:p>
            <a:pPr marL="0" indent="0">
              <a:buNone/>
            </a:pPr>
            <a:r>
              <a:rPr lang="en-US" dirty="0"/>
              <a:t>“The use of specific products in a movie or television program where the manufacturer pays the media producer as a form of </a:t>
            </a:r>
            <a:r>
              <a:rPr lang="en-US"/>
              <a:t>advertising” </a:t>
            </a:r>
            <a:r>
              <a:rPr lang="en-US">
                <a:hlinkClick r:id="rId2"/>
              </a:rPr>
              <a:t>https://www.youtube.com/watch?v=PSaasBjeJek</a:t>
            </a:r>
            <a:r>
              <a:rPr lang="en-US"/>
              <a:t>  </a:t>
            </a:r>
            <a:endParaRPr lang="en-US" dirty="0"/>
          </a:p>
          <a:p>
            <a:pPr marL="0" indent="0">
              <a:buNone/>
            </a:pPr>
            <a:endParaRPr lang="en-US" dirty="0"/>
          </a:p>
          <a:p>
            <a:pPr marL="0" indent="0">
              <a:buNone/>
            </a:pPr>
            <a:r>
              <a:rPr lang="en-US" dirty="0" err="1"/>
              <a:t>Eg</a:t>
            </a:r>
            <a:r>
              <a:rPr lang="en-US" dirty="0"/>
              <a:t>. “the Truman Show-product placement”</a:t>
            </a:r>
            <a:br>
              <a:rPr lang="en-US" dirty="0"/>
            </a:br>
            <a:r>
              <a:rPr lang="en-US" dirty="0" err="1"/>
              <a:t>youtube</a:t>
            </a:r>
            <a:endParaRPr lang="en-US" dirty="0"/>
          </a:p>
          <a:p>
            <a:pPr marL="0" indent="0">
              <a:buNone/>
            </a:pPr>
            <a:r>
              <a:rPr lang="en-US" dirty="0">
                <a:hlinkClick r:id="rId3"/>
              </a:rPr>
              <a:t>https://www.youtube.com/watch?v=Inscky6EyQ8</a:t>
            </a:r>
            <a:endParaRPr lang="en-US" dirty="0"/>
          </a:p>
          <a:p>
            <a:pPr marL="0" indent="0">
              <a:buNone/>
            </a:pPr>
            <a:r>
              <a:rPr lang="en-US" dirty="0">
                <a:hlinkClick r:id="rId4"/>
              </a:rPr>
              <a:t>https://www.youtube.com/watch?v=4cgVR7YZuVU</a:t>
            </a:r>
            <a:r>
              <a:rPr lang="en-US" dirty="0"/>
              <a:t> </a:t>
            </a:r>
          </a:p>
          <a:p>
            <a:pPr marL="0" indent="0">
              <a:buNone/>
            </a:pPr>
            <a:endParaRPr lang="en-AU" dirty="0"/>
          </a:p>
        </p:txBody>
      </p:sp>
    </p:spTree>
    <p:extLst>
      <p:ext uri="{BB962C8B-B14F-4D97-AF65-F5344CB8AC3E}">
        <p14:creationId xmlns:p14="http://schemas.microsoft.com/office/powerpoint/2010/main" val="107823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Revision Questions</a:t>
            </a:r>
            <a:endParaRPr lang="en-AU" dirty="0"/>
          </a:p>
        </p:txBody>
      </p:sp>
      <p:sp>
        <p:nvSpPr>
          <p:cNvPr id="3" name="Content Placeholder 2"/>
          <p:cNvSpPr>
            <a:spLocks noGrp="1"/>
          </p:cNvSpPr>
          <p:nvPr>
            <p:ph idx="1"/>
          </p:nvPr>
        </p:nvSpPr>
        <p:spPr/>
        <p:txBody>
          <a:bodyPr/>
          <a:lstStyle/>
          <a:p>
            <a:pPr marL="0" indent="0">
              <a:buNone/>
            </a:pPr>
            <a:r>
              <a:rPr lang="en-US" dirty="0"/>
              <a:t>SHORT RESPONSE</a:t>
            </a:r>
          </a:p>
          <a:p>
            <a:pPr marL="0" indent="0">
              <a:buNone/>
            </a:pPr>
            <a:r>
              <a:rPr lang="en-US" dirty="0"/>
              <a:t>(Page 63 textbook)</a:t>
            </a:r>
          </a:p>
          <a:p>
            <a:pPr marL="0" indent="0">
              <a:buNone/>
            </a:pPr>
            <a:r>
              <a:rPr lang="en-US" dirty="0"/>
              <a:t>Q.13 and Q.14</a:t>
            </a:r>
            <a:endParaRPr lang="en-AU" dirty="0"/>
          </a:p>
        </p:txBody>
      </p:sp>
    </p:spTree>
    <p:extLst>
      <p:ext uri="{BB962C8B-B14F-4D97-AF65-F5344CB8AC3E}">
        <p14:creationId xmlns:p14="http://schemas.microsoft.com/office/powerpoint/2010/main" val="88892582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743B8-E8AF-472D-A2EC-91D32784569F}"/>
              </a:ext>
            </a:extLst>
          </p:cNvPr>
          <p:cNvSpPr>
            <a:spLocks noGrp="1"/>
          </p:cNvSpPr>
          <p:nvPr>
            <p:ph type="title"/>
          </p:nvPr>
        </p:nvSpPr>
        <p:spPr/>
        <p:txBody>
          <a:bodyPr/>
          <a:lstStyle/>
          <a:p>
            <a:r>
              <a:rPr lang="en-US" dirty="0"/>
              <a:t>Syllabus link </a:t>
            </a:r>
            <a:endParaRPr lang="en-AU" dirty="0"/>
          </a:p>
        </p:txBody>
      </p:sp>
      <p:pic>
        <p:nvPicPr>
          <p:cNvPr id="4" name="Content Placeholder 3">
            <a:extLst>
              <a:ext uri="{FF2B5EF4-FFF2-40B4-BE49-F238E27FC236}">
                <a16:creationId xmlns:a16="http://schemas.microsoft.com/office/drawing/2014/main" id="{F2061AC0-19BF-4C8F-A451-4D59B09AF4E7}"/>
              </a:ext>
            </a:extLst>
          </p:cNvPr>
          <p:cNvPicPr>
            <a:picLocks noGrp="1" noChangeAspect="1"/>
          </p:cNvPicPr>
          <p:nvPr>
            <p:ph idx="1"/>
          </p:nvPr>
        </p:nvPicPr>
        <p:blipFill>
          <a:blip r:embed="rId2"/>
          <a:stretch>
            <a:fillRect/>
          </a:stretch>
        </p:blipFill>
        <p:spPr>
          <a:xfrm>
            <a:off x="467544" y="1973002"/>
            <a:ext cx="6810570" cy="2911996"/>
          </a:xfrm>
          <a:prstGeom prst="rect">
            <a:avLst/>
          </a:prstGeom>
        </p:spPr>
      </p:pic>
    </p:spTree>
    <p:extLst>
      <p:ext uri="{BB962C8B-B14F-4D97-AF65-F5344CB8AC3E}">
        <p14:creationId xmlns:p14="http://schemas.microsoft.com/office/powerpoint/2010/main" val="1238095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Principles of Community Development</a:t>
            </a:r>
            <a:endParaRPr lang="en-AU" dirty="0"/>
          </a:p>
        </p:txBody>
      </p:sp>
      <p:sp>
        <p:nvSpPr>
          <p:cNvPr id="3" name="Content Placeholder 2"/>
          <p:cNvSpPr>
            <a:spLocks noGrp="1"/>
          </p:cNvSpPr>
          <p:nvPr>
            <p:ph idx="1"/>
          </p:nvPr>
        </p:nvSpPr>
        <p:spPr/>
        <p:txBody>
          <a:bodyPr>
            <a:normAutofit fontScale="92500" lnSpcReduction="20000"/>
          </a:bodyPr>
          <a:lstStyle/>
          <a:p>
            <a:r>
              <a:rPr lang="en-US" dirty="0"/>
              <a:t>There are six key principles of community development:</a:t>
            </a:r>
          </a:p>
          <a:p>
            <a:pPr marL="457200" lvl="1" indent="0">
              <a:buNone/>
            </a:pPr>
            <a:r>
              <a:rPr lang="en-US" sz="2400" dirty="0"/>
              <a:t>1) Sustainability</a:t>
            </a:r>
          </a:p>
          <a:p>
            <a:pPr marL="457200" lvl="1" indent="0">
              <a:buNone/>
            </a:pPr>
            <a:r>
              <a:rPr lang="en-US" sz="2400" dirty="0"/>
              <a:t>2) Diversity</a:t>
            </a:r>
          </a:p>
          <a:p>
            <a:pPr marL="457200" lvl="1" indent="0">
              <a:buNone/>
            </a:pPr>
            <a:r>
              <a:rPr lang="en-US" sz="2400" dirty="0"/>
              <a:t>3) Human rights</a:t>
            </a:r>
          </a:p>
          <a:p>
            <a:pPr marL="457200" lvl="1" indent="0">
              <a:buNone/>
            </a:pPr>
            <a:r>
              <a:rPr lang="en-US" sz="2400" dirty="0"/>
              <a:t>4) Social justice</a:t>
            </a:r>
          </a:p>
          <a:p>
            <a:pPr marL="457200" lvl="1" indent="0">
              <a:buNone/>
            </a:pPr>
            <a:r>
              <a:rPr lang="en-US" sz="2400" dirty="0"/>
              <a:t>5) Addressing disadvantage</a:t>
            </a:r>
          </a:p>
          <a:p>
            <a:pPr marL="457200" lvl="1" indent="0">
              <a:buNone/>
            </a:pPr>
            <a:r>
              <a:rPr lang="en-US" sz="2400" dirty="0"/>
              <a:t>6) Valuing local knowledge</a:t>
            </a:r>
          </a:p>
          <a:p>
            <a:pPr marL="0" indent="0">
              <a:buNone/>
            </a:pPr>
            <a:endParaRPr lang="en-US" dirty="0"/>
          </a:p>
          <a:p>
            <a:pPr marL="0" indent="0">
              <a:buNone/>
            </a:pPr>
            <a:r>
              <a:rPr lang="en-US" dirty="0"/>
              <a:t>By addressing these six key areas, community developers aim to improve the skills of communities to address issues that they may be facing.</a:t>
            </a:r>
          </a:p>
          <a:p>
            <a:endParaRPr lang="en-US" dirty="0"/>
          </a:p>
        </p:txBody>
      </p:sp>
    </p:spTree>
    <p:extLst>
      <p:ext uri="{BB962C8B-B14F-4D97-AF65-F5344CB8AC3E}">
        <p14:creationId xmlns:p14="http://schemas.microsoft.com/office/powerpoint/2010/main" val="985970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Sources</a:t>
            </a:r>
            <a:endParaRPr lang="en-AU" dirty="0"/>
          </a:p>
        </p:txBody>
      </p:sp>
      <p:sp>
        <p:nvSpPr>
          <p:cNvPr id="3" name="Content Placeholder 2"/>
          <p:cNvSpPr>
            <a:spLocks noGrp="1"/>
          </p:cNvSpPr>
          <p:nvPr>
            <p:ph idx="1"/>
          </p:nvPr>
        </p:nvSpPr>
        <p:spPr/>
        <p:txBody>
          <a:bodyPr>
            <a:normAutofit fontScale="62500" lnSpcReduction="20000"/>
          </a:bodyPr>
          <a:lstStyle/>
          <a:p>
            <a:pPr marL="0" indent="0">
              <a:buNone/>
            </a:pPr>
            <a:r>
              <a:rPr lang="en-US" dirty="0"/>
              <a:t>Lockhart, E. (2010). </a:t>
            </a:r>
            <a:r>
              <a:rPr lang="en-US" i="1" dirty="0"/>
              <a:t>Health Studies Stage 2A-b. </a:t>
            </a:r>
            <a:r>
              <a:rPr lang="en-US" dirty="0" err="1"/>
              <a:t>Madeley</a:t>
            </a:r>
            <a:r>
              <a:rPr lang="en-US" dirty="0"/>
              <a:t>: Print Publishing.</a:t>
            </a:r>
          </a:p>
          <a:p>
            <a:pPr marL="0" indent="0">
              <a:buNone/>
            </a:pPr>
            <a:endParaRPr lang="en-US" dirty="0"/>
          </a:p>
          <a:p>
            <a:pPr marL="0" indent="0">
              <a:buNone/>
            </a:pPr>
            <a:r>
              <a:rPr lang="en-US" dirty="0"/>
              <a:t>Act, Belong, Commit.</a:t>
            </a:r>
            <a:endParaRPr lang="en-AU" u="sng" dirty="0">
              <a:hlinkClick r:id="rId2"/>
            </a:endParaRPr>
          </a:p>
          <a:p>
            <a:pPr marL="0" indent="0">
              <a:buNone/>
            </a:pPr>
            <a:r>
              <a:rPr lang="en-AU" dirty="0">
                <a:hlinkClick r:id="rId2"/>
              </a:rPr>
              <a:t>http://www.actbelongcommit.org.au/</a:t>
            </a:r>
            <a:endParaRPr lang="en-AU" dirty="0"/>
          </a:p>
          <a:p>
            <a:pPr marL="0" indent="0">
              <a:buNone/>
            </a:pPr>
            <a:endParaRPr lang="en-AU" dirty="0"/>
          </a:p>
          <a:p>
            <a:pPr marL="0" indent="0">
              <a:buNone/>
            </a:pPr>
            <a:r>
              <a:rPr lang="en-US" dirty="0"/>
              <a:t>RU OK? Day</a:t>
            </a:r>
            <a:endParaRPr lang="en-AU" dirty="0"/>
          </a:p>
          <a:p>
            <a:pPr marL="0" indent="0">
              <a:buNone/>
            </a:pPr>
            <a:r>
              <a:rPr lang="en-AU" dirty="0">
                <a:hlinkClick r:id="rId3"/>
              </a:rPr>
              <a:t>http://yourstruly.org.au/#/story</a:t>
            </a:r>
            <a:endParaRPr lang="en-AU" dirty="0"/>
          </a:p>
          <a:p>
            <a:pPr marL="0" indent="0">
              <a:buNone/>
            </a:pPr>
            <a:endParaRPr lang="en-AU" dirty="0"/>
          </a:p>
          <a:p>
            <a:pPr marL="0" indent="0">
              <a:buNone/>
            </a:pPr>
            <a:r>
              <a:rPr lang="en-US" dirty="0"/>
              <a:t>Graph taken from Australian Bureau of Statistics (2006)</a:t>
            </a:r>
          </a:p>
          <a:p>
            <a:pPr marL="0" indent="0">
              <a:buNone/>
            </a:pPr>
            <a:r>
              <a:rPr lang="en-AU" dirty="0">
                <a:hlinkClick r:id="rId4"/>
              </a:rPr>
              <a:t>http://www.abs.gov.au/AUSSTATS/abs@.nsf/Latestproducts/4233.0Main%20Features22006</a:t>
            </a:r>
            <a:endParaRPr lang="en-AU" dirty="0"/>
          </a:p>
          <a:p>
            <a:pPr marL="0" indent="0">
              <a:buNone/>
            </a:pPr>
            <a:endParaRPr lang="en-AU" dirty="0"/>
          </a:p>
          <a:p>
            <a:pPr marL="0" indent="0">
              <a:buNone/>
            </a:pPr>
            <a:r>
              <a:rPr lang="en-AU" dirty="0"/>
              <a:t>Image taken from </a:t>
            </a:r>
            <a:r>
              <a:rPr lang="en-AU" dirty="0">
                <a:hlinkClick r:id="rId5"/>
              </a:rPr>
              <a:t>https://everypixelcounts.wordpress.com/2011/04/15/enjoy-the-ride-rebranding-slow/</a:t>
            </a:r>
            <a:endParaRPr lang="en-AU" dirty="0"/>
          </a:p>
          <a:p>
            <a:pPr marL="0" indent="0">
              <a:buNone/>
            </a:pPr>
            <a:r>
              <a:rPr lang="en-US" dirty="0"/>
              <a:t>Image take from google search Ronaldo - </a:t>
            </a:r>
            <a:r>
              <a:rPr lang="en-US" dirty="0" err="1"/>
              <a:t>herbalife</a:t>
            </a:r>
            <a:endParaRPr lang="en-AU" dirty="0"/>
          </a:p>
          <a:p>
            <a:pPr marL="0" indent="0">
              <a:buNone/>
            </a:pPr>
            <a:endParaRPr lang="en-AU" dirty="0"/>
          </a:p>
        </p:txBody>
      </p:sp>
    </p:spTree>
    <p:extLst>
      <p:ext uri="{BB962C8B-B14F-4D97-AF65-F5344CB8AC3E}">
        <p14:creationId xmlns:p14="http://schemas.microsoft.com/office/powerpoint/2010/main" val="275249602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idx="1"/>
          </p:nvPr>
        </p:nvSpPr>
        <p:spPr/>
        <p:txBody>
          <a:bodyPr/>
          <a:lstStyle/>
          <a:p>
            <a:endParaRPr lang="en-AU"/>
          </a:p>
        </p:txBody>
      </p:sp>
    </p:spTree>
    <p:extLst>
      <p:ext uri="{BB962C8B-B14F-4D97-AF65-F5344CB8AC3E}">
        <p14:creationId xmlns:p14="http://schemas.microsoft.com/office/powerpoint/2010/main" val="38300881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783C067-F8BF-4755-B516-8A0CD74C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66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2ED796EC-E7FF-46DB-B912-FB08BF12AA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549A2DAB-B431-487D-95AD-BB0FECB49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03900" y="3818467"/>
            <a:ext cx="3337719" cy="3039533"/>
          </a:xfrm>
          <a:prstGeom prst="triangle">
            <a:avLst>
              <a:gd name="adj" fmla="val 100000"/>
            </a:avLst>
          </a:prstGeom>
          <a:solidFill>
            <a:schemeClr val="accent1">
              <a:alpha val="88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7">
            <a:extLst>
              <a:ext uri="{FF2B5EF4-FFF2-40B4-BE49-F238E27FC236}">
                <a16:creationId xmlns:a16="http://schemas.microsoft.com/office/drawing/2014/main" id="{0819F787-32B4-46A8-BC57-C6571BCEE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9230" y="0"/>
            <a:ext cx="1324770"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cxnSp>
        <p:nvCxnSpPr>
          <p:cNvPr id="16" name="Straight Connector 15">
            <a:extLst>
              <a:ext uri="{FF2B5EF4-FFF2-40B4-BE49-F238E27FC236}">
                <a16:creationId xmlns:a16="http://schemas.microsoft.com/office/drawing/2014/main" id="{C5ECDEE1-7093-418F-9CF5-24EEB115C1C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00950" y="0"/>
            <a:ext cx="12954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045062AF-EB11-4651-BC4A-4DA21768D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3" name="Subtitle 2"/>
          <p:cNvSpPr>
            <a:spLocks noGrp="1"/>
          </p:cNvSpPr>
          <p:nvPr>
            <p:ph type="subTitle" idx="1"/>
          </p:nvPr>
        </p:nvSpPr>
        <p:spPr>
          <a:xfrm>
            <a:off x="1130300" y="4050833"/>
            <a:ext cx="5825202" cy="1096899"/>
          </a:xfrm>
        </p:spPr>
        <p:txBody>
          <a:bodyPr>
            <a:normAutofit/>
          </a:bodyPr>
          <a:lstStyle/>
          <a:p>
            <a:endParaRPr lang="en-US" dirty="0"/>
          </a:p>
        </p:txBody>
      </p:sp>
      <p:sp>
        <p:nvSpPr>
          <p:cNvPr id="2" name="Title 1"/>
          <p:cNvSpPr>
            <a:spLocks noGrp="1"/>
          </p:cNvSpPr>
          <p:nvPr>
            <p:ph type="ctrTitle"/>
          </p:nvPr>
        </p:nvSpPr>
        <p:spPr>
          <a:xfrm>
            <a:off x="1130300" y="1397000"/>
            <a:ext cx="5825202" cy="2653836"/>
          </a:xfrm>
        </p:spPr>
        <p:txBody>
          <a:bodyPr>
            <a:normAutofit/>
          </a:bodyPr>
          <a:lstStyle/>
          <a:p>
            <a:r>
              <a:rPr lang="en-US"/>
              <a:t>Epidemiology</a:t>
            </a:r>
            <a:endParaRPr lang="en-AU"/>
          </a:p>
        </p:txBody>
      </p:sp>
    </p:spTree>
    <p:extLst>
      <p:ext uri="{BB962C8B-B14F-4D97-AF65-F5344CB8AC3E}">
        <p14:creationId xmlns:p14="http://schemas.microsoft.com/office/powerpoint/2010/main" val="266200151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4B124-8FFE-4E8B-BBAE-0A2673A12F56}"/>
              </a:ext>
            </a:extLst>
          </p:cNvPr>
          <p:cNvSpPr>
            <a:spLocks noGrp="1"/>
          </p:cNvSpPr>
          <p:nvPr>
            <p:ph type="title"/>
          </p:nvPr>
        </p:nvSpPr>
        <p:spPr/>
        <p:txBody>
          <a:bodyPr/>
          <a:lstStyle/>
          <a:p>
            <a:r>
              <a:rPr lang="en-US" dirty="0"/>
              <a:t>Syllabus link </a:t>
            </a:r>
            <a:endParaRPr lang="en-AU" dirty="0"/>
          </a:p>
        </p:txBody>
      </p:sp>
      <p:pic>
        <p:nvPicPr>
          <p:cNvPr id="4" name="Content Placeholder 3">
            <a:extLst>
              <a:ext uri="{FF2B5EF4-FFF2-40B4-BE49-F238E27FC236}">
                <a16:creationId xmlns:a16="http://schemas.microsoft.com/office/drawing/2014/main" id="{CE49522C-8C73-4E89-A02E-3F98D3D4DB96}"/>
              </a:ext>
            </a:extLst>
          </p:cNvPr>
          <p:cNvPicPr>
            <a:picLocks noGrp="1" noChangeAspect="1"/>
          </p:cNvPicPr>
          <p:nvPr>
            <p:ph idx="1"/>
          </p:nvPr>
        </p:nvPicPr>
        <p:blipFill>
          <a:blip r:embed="rId2"/>
          <a:stretch>
            <a:fillRect/>
          </a:stretch>
        </p:blipFill>
        <p:spPr>
          <a:xfrm>
            <a:off x="578125" y="1930400"/>
            <a:ext cx="6767783" cy="2592338"/>
          </a:xfrm>
          <a:prstGeom prst="rect">
            <a:avLst/>
          </a:prstGeom>
        </p:spPr>
      </p:pic>
    </p:spTree>
    <p:extLst>
      <p:ext uri="{BB962C8B-B14F-4D97-AF65-F5344CB8AC3E}">
        <p14:creationId xmlns:p14="http://schemas.microsoft.com/office/powerpoint/2010/main" val="286874200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Epidemiology?</a:t>
            </a:r>
            <a:endParaRPr lang="en-AU" dirty="0"/>
          </a:p>
        </p:txBody>
      </p:sp>
      <p:sp>
        <p:nvSpPr>
          <p:cNvPr id="3" name="Content Placeholder 2"/>
          <p:cNvSpPr>
            <a:spLocks noGrp="1"/>
          </p:cNvSpPr>
          <p:nvPr>
            <p:ph idx="1"/>
          </p:nvPr>
        </p:nvSpPr>
        <p:spPr/>
        <p:txBody>
          <a:bodyPr/>
          <a:lstStyle/>
          <a:p>
            <a:r>
              <a:rPr lang="en-US" dirty="0"/>
              <a:t>Such a fancy word so what does it mean? - </a:t>
            </a:r>
            <a:r>
              <a:rPr lang="en-US" dirty="0">
                <a:hlinkClick r:id="rId2"/>
              </a:rPr>
              <a:t>https://www.youtube.com/watch?v=r9poHB-ldqk</a:t>
            </a:r>
            <a:r>
              <a:rPr lang="en-US" dirty="0"/>
              <a:t> Explanation (7 mins)</a:t>
            </a:r>
          </a:p>
          <a:p>
            <a:endParaRPr lang="en-US" dirty="0"/>
          </a:p>
          <a:p>
            <a:endParaRPr lang="en-US" dirty="0"/>
          </a:p>
          <a:p>
            <a:r>
              <a:rPr lang="en-US" dirty="0"/>
              <a:t>Epidemiology is </a:t>
            </a:r>
          </a:p>
          <a:p>
            <a:pPr marL="0" indent="0">
              <a:buNone/>
            </a:pPr>
            <a:r>
              <a:rPr lang="en-US" dirty="0"/>
              <a:t>“ the </a:t>
            </a:r>
            <a:r>
              <a:rPr lang="en-US" b="1" dirty="0"/>
              <a:t>study of the distribution and determinants of health related</a:t>
            </a:r>
            <a:r>
              <a:rPr lang="en-US" dirty="0"/>
              <a:t> conditions in specified populations, and the application of this study to control health problems.”</a:t>
            </a:r>
          </a:p>
          <a:p>
            <a:pPr marL="0" indent="0">
              <a:buNone/>
            </a:pPr>
            <a:endParaRPr lang="en-US" dirty="0"/>
          </a:p>
          <a:p>
            <a:pPr marL="0" indent="0">
              <a:buNone/>
            </a:pPr>
            <a:r>
              <a:rPr lang="en-US" dirty="0"/>
              <a:t>In less fancy words: the study of data and statistics.</a:t>
            </a:r>
            <a:endParaRPr lang="en-AU" dirty="0"/>
          </a:p>
        </p:txBody>
      </p:sp>
    </p:spTree>
    <p:extLst>
      <p:ext uri="{BB962C8B-B14F-4D97-AF65-F5344CB8AC3E}">
        <p14:creationId xmlns:p14="http://schemas.microsoft.com/office/powerpoint/2010/main" val="2870995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Epidemiology?</a:t>
            </a:r>
            <a:endParaRPr lang="en-AU" dirty="0"/>
          </a:p>
        </p:txBody>
      </p:sp>
      <p:sp>
        <p:nvSpPr>
          <p:cNvPr id="3" name="Content Placeholder 2"/>
          <p:cNvSpPr>
            <a:spLocks noGrp="1"/>
          </p:cNvSpPr>
          <p:nvPr>
            <p:ph idx="1"/>
          </p:nvPr>
        </p:nvSpPr>
        <p:spPr/>
        <p:txBody>
          <a:bodyPr>
            <a:normAutofit/>
          </a:bodyPr>
          <a:lstStyle/>
          <a:p>
            <a:r>
              <a:rPr lang="en-US" dirty="0"/>
              <a:t>Epidemiology includes these health measures:</a:t>
            </a:r>
          </a:p>
          <a:p>
            <a:pPr>
              <a:buFont typeface="Wingdings" panose="05000000000000000000" pitchFamily="2" charset="2"/>
              <a:buChar char="v"/>
            </a:pPr>
            <a:r>
              <a:rPr lang="en-US" sz="2000" dirty="0"/>
              <a:t>Morbidity</a:t>
            </a:r>
          </a:p>
          <a:p>
            <a:pPr>
              <a:buFont typeface="Wingdings" panose="05000000000000000000" pitchFamily="2" charset="2"/>
              <a:buChar char="v"/>
            </a:pPr>
            <a:r>
              <a:rPr lang="en-US" sz="2000" dirty="0"/>
              <a:t>Mortality</a:t>
            </a:r>
          </a:p>
          <a:p>
            <a:pPr>
              <a:buFont typeface="Wingdings" panose="05000000000000000000" pitchFamily="2" charset="2"/>
              <a:buChar char="v"/>
            </a:pPr>
            <a:r>
              <a:rPr lang="en-US" sz="2000" dirty="0"/>
              <a:t>Infant mortality</a:t>
            </a:r>
          </a:p>
          <a:p>
            <a:pPr>
              <a:buFont typeface="Wingdings" panose="05000000000000000000" pitchFamily="2" charset="2"/>
              <a:buChar char="v"/>
            </a:pPr>
            <a:r>
              <a:rPr lang="en-US" sz="2000" dirty="0"/>
              <a:t>Incidence of disease</a:t>
            </a:r>
          </a:p>
          <a:p>
            <a:pPr>
              <a:buFont typeface="Wingdings" panose="05000000000000000000" pitchFamily="2" charset="2"/>
              <a:buChar char="v"/>
            </a:pPr>
            <a:r>
              <a:rPr lang="en-US" sz="2000" dirty="0"/>
              <a:t>Prevalence of disease</a:t>
            </a:r>
          </a:p>
          <a:p>
            <a:pPr>
              <a:buFont typeface="Wingdings" panose="05000000000000000000" pitchFamily="2" charset="2"/>
              <a:buChar char="v"/>
            </a:pPr>
            <a:r>
              <a:rPr lang="en-US" sz="2000" dirty="0"/>
              <a:t>Burden of disease</a:t>
            </a:r>
          </a:p>
          <a:p>
            <a:pPr>
              <a:buFont typeface="Wingdings" panose="05000000000000000000" pitchFamily="2" charset="2"/>
              <a:buChar char="v"/>
            </a:pPr>
            <a:r>
              <a:rPr lang="en-US" sz="2000" dirty="0"/>
              <a:t>Life expectancy</a:t>
            </a:r>
          </a:p>
          <a:p>
            <a:pPr marL="0" indent="0">
              <a:buNone/>
            </a:pPr>
            <a:r>
              <a:rPr lang="en-US" dirty="0"/>
              <a:t>                                         WHAT DO THESE MEAN?</a:t>
            </a:r>
            <a:endParaRPr lang="en-AU" dirty="0"/>
          </a:p>
        </p:txBody>
      </p:sp>
    </p:spTree>
    <p:extLst>
      <p:ext uri="{BB962C8B-B14F-4D97-AF65-F5344CB8AC3E}">
        <p14:creationId xmlns:p14="http://schemas.microsoft.com/office/powerpoint/2010/main" val="3308170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r>
              <a:rPr lang="en-US" dirty="0"/>
              <a:t>Morbidity</a:t>
            </a:r>
            <a:endParaRPr lang="en-AU" dirty="0"/>
          </a:p>
        </p:txBody>
      </p:sp>
      <p:sp>
        <p:nvSpPr>
          <p:cNvPr id="3" name="Content Placeholder 2"/>
          <p:cNvSpPr>
            <a:spLocks noGrp="1"/>
          </p:cNvSpPr>
          <p:nvPr>
            <p:ph idx="1"/>
          </p:nvPr>
        </p:nvSpPr>
        <p:spPr>
          <a:xfrm>
            <a:off x="3907172" y="2160589"/>
            <a:ext cx="3048329" cy="3880773"/>
          </a:xfrm>
        </p:spPr>
        <p:txBody>
          <a:bodyPr>
            <a:normAutofit/>
          </a:bodyPr>
          <a:lstStyle/>
          <a:p>
            <a:r>
              <a:rPr lang="en-US" dirty="0"/>
              <a:t>Sickness or Illness.</a:t>
            </a:r>
          </a:p>
          <a:p>
            <a:r>
              <a:rPr lang="en-US" b="1" dirty="0"/>
              <a:t>Morbidity Rate: </a:t>
            </a:r>
            <a:r>
              <a:rPr lang="en-US" dirty="0"/>
              <a:t>refers to the number of people who are sick or diseased in a population.</a:t>
            </a:r>
          </a:p>
          <a:p>
            <a:r>
              <a:rPr lang="en-US" dirty="0"/>
              <a:t>The number of Unhealthy People.</a:t>
            </a:r>
          </a:p>
          <a:p>
            <a:endParaRPr lang="en-US" dirty="0"/>
          </a:p>
          <a:p>
            <a:endParaRPr lang="en-US" dirty="0"/>
          </a:p>
          <a:p>
            <a:r>
              <a:rPr lang="en-US" sz="1200" dirty="0"/>
              <a:t>How to remember? </a:t>
            </a:r>
          </a:p>
          <a:p>
            <a:pPr lvl="1"/>
            <a:r>
              <a:rPr lang="en-US" sz="1000" dirty="0"/>
              <a:t>- Morbidly obese means most likely living with a </a:t>
            </a:r>
            <a:r>
              <a:rPr lang="en-US" sz="1000" b="1" dirty="0"/>
              <a:t>disease</a:t>
            </a:r>
            <a:endParaRPr lang="en-AU" sz="1000" b="1" dirty="0"/>
          </a:p>
        </p:txBody>
      </p:sp>
      <p:pic>
        <p:nvPicPr>
          <p:cNvPr id="5" name="Picture 4">
            <a:extLst>
              <a:ext uri="{FF2B5EF4-FFF2-40B4-BE49-F238E27FC236}">
                <a16:creationId xmlns:a16="http://schemas.microsoft.com/office/drawing/2014/main" id="{97CD95E6-7ED3-4DFC-9749-B1F89D0CD53A}"/>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8802" r="16364"/>
          <a:stretch/>
        </p:blipFill>
        <p:spPr>
          <a:xfrm>
            <a:off x="20" y="-1"/>
            <a:ext cx="4046200" cy="6858001"/>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1" name="Isosceles Triangle 1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C476C0AB-50FB-4760-880A-6C77D2E1E01B}"/>
              </a:ext>
            </a:extLst>
          </p:cNvPr>
          <p:cNvSpPr txBox="1"/>
          <p:nvPr/>
        </p:nvSpPr>
        <p:spPr>
          <a:xfrm>
            <a:off x="6457047" y="6657945"/>
            <a:ext cx="268695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tsukiohkami.deviantart.com/art/santa-s-obese-cat-141154408">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nc-nd/3.0/">
                  <a:extLst>
                    <a:ext uri="{A12FA001-AC4F-418D-AE19-62706E023703}">
                      <ahyp:hlinkClr xmlns:ahyp="http://schemas.microsoft.com/office/drawing/2018/hyperlinkcolor" val="tx"/>
                    </a:ext>
                  </a:extLst>
                </a:hlinkClick>
              </a:rPr>
              <a:t>CC BY-NC-ND</a:t>
            </a:r>
            <a:endParaRPr lang="en-AU" sz="700">
              <a:solidFill>
                <a:srgbClr val="FFFFFF"/>
              </a:solidFill>
            </a:endParaRPr>
          </a:p>
        </p:txBody>
      </p:sp>
    </p:spTree>
    <p:extLst>
      <p:ext uri="{BB962C8B-B14F-4D97-AF65-F5344CB8AC3E}">
        <p14:creationId xmlns:p14="http://schemas.microsoft.com/office/powerpoint/2010/main" val="1142047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rPr lang="en-US" dirty="0"/>
              <a:t>Mortality</a:t>
            </a:r>
            <a:endParaRPr lang="en-AU" dirty="0"/>
          </a:p>
        </p:txBody>
      </p:sp>
      <p:sp>
        <p:nvSpPr>
          <p:cNvPr id="3" name="Content Placeholder 2"/>
          <p:cNvSpPr>
            <a:spLocks noGrp="1"/>
          </p:cNvSpPr>
          <p:nvPr>
            <p:ph idx="1"/>
          </p:nvPr>
        </p:nvSpPr>
        <p:spPr>
          <a:xfrm>
            <a:off x="4752215" y="764705"/>
            <a:ext cx="2988137" cy="5276658"/>
          </a:xfrm>
        </p:spPr>
        <p:txBody>
          <a:bodyPr>
            <a:normAutofit/>
          </a:bodyPr>
          <a:lstStyle/>
          <a:p>
            <a:pPr>
              <a:lnSpc>
                <a:spcPct val="90000"/>
              </a:lnSpc>
            </a:pPr>
            <a:r>
              <a:rPr lang="en-US" sz="1700" dirty="0"/>
              <a:t>Death.</a:t>
            </a:r>
          </a:p>
          <a:p>
            <a:pPr>
              <a:lnSpc>
                <a:spcPct val="90000"/>
              </a:lnSpc>
            </a:pPr>
            <a:r>
              <a:rPr lang="en-US" sz="1700" dirty="0"/>
              <a:t>Mortality Rate: the number of people who have died in a population.</a:t>
            </a:r>
          </a:p>
          <a:p>
            <a:pPr>
              <a:lnSpc>
                <a:spcPct val="90000"/>
              </a:lnSpc>
            </a:pPr>
            <a:r>
              <a:rPr lang="en-US" sz="1700" dirty="0"/>
              <a:t>OR can describe the number of people who have died due to a particular cause…</a:t>
            </a:r>
          </a:p>
          <a:p>
            <a:pPr marL="0" indent="0">
              <a:lnSpc>
                <a:spcPct val="90000"/>
              </a:lnSpc>
              <a:buNone/>
            </a:pPr>
            <a:r>
              <a:rPr lang="en-US" sz="1700" dirty="0" err="1"/>
              <a:t>Eg.</a:t>
            </a:r>
            <a:r>
              <a:rPr lang="en-US" sz="1700" dirty="0"/>
              <a:t> Mortality due to influenza</a:t>
            </a:r>
          </a:p>
          <a:p>
            <a:pPr marL="0" indent="0">
              <a:lnSpc>
                <a:spcPct val="90000"/>
              </a:lnSpc>
              <a:buNone/>
            </a:pPr>
            <a:endParaRPr lang="en-US" sz="1700" dirty="0"/>
          </a:p>
          <a:p>
            <a:pPr marL="0" indent="0">
              <a:lnSpc>
                <a:spcPct val="90000"/>
              </a:lnSpc>
              <a:buNone/>
            </a:pPr>
            <a:endParaRPr lang="en-US" sz="1700" dirty="0"/>
          </a:p>
          <a:p>
            <a:pPr marL="0" indent="0">
              <a:lnSpc>
                <a:spcPct val="90000"/>
              </a:lnSpc>
              <a:buNone/>
            </a:pPr>
            <a:r>
              <a:rPr lang="en-US" sz="1700" dirty="0"/>
              <a:t>Way to remember </a:t>
            </a:r>
          </a:p>
          <a:p>
            <a:pPr marL="0" indent="0">
              <a:lnSpc>
                <a:spcPct val="90000"/>
              </a:lnSpc>
              <a:buNone/>
            </a:pPr>
            <a:r>
              <a:rPr lang="en-US" sz="1700" dirty="0"/>
              <a:t>	Mortal </a:t>
            </a:r>
            <a:r>
              <a:rPr lang="en-US" sz="1700" dirty="0" err="1"/>
              <a:t>kombat</a:t>
            </a:r>
            <a:r>
              <a:rPr lang="en-US" sz="1700" dirty="0"/>
              <a:t> is a fighting game. One player dies </a:t>
            </a:r>
            <a:endParaRPr lang="en-AU" sz="1700" dirty="0"/>
          </a:p>
        </p:txBody>
      </p:sp>
      <p:pic>
        <p:nvPicPr>
          <p:cNvPr id="5" name="Picture 4">
            <a:extLst>
              <a:ext uri="{FF2B5EF4-FFF2-40B4-BE49-F238E27FC236}">
                <a16:creationId xmlns:a16="http://schemas.microsoft.com/office/drawing/2014/main" id="{BDD7C638-34A2-4A1A-BFE3-9CA8397A0AC2}"/>
              </a:ext>
            </a:extLst>
          </p:cNvPr>
          <p:cNvPicPr>
            <a:picLocks noChangeAspect="1"/>
          </p:cNvPicPr>
          <p:nvPr/>
        </p:nvPicPr>
        <p:blipFill rotWithShape="1">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1417" r="11575" b="-2"/>
          <a:stretch/>
        </p:blipFill>
        <p:spPr>
          <a:xfrm>
            <a:off x="508000" y="2159331"/>
            <a:ext cx="4067572" cy="3882362"/>
          </a:xfrm>
          <a:prstGeom prst="rect">
            <a:avLst/>
          </a:prstGeom>
        </p:spPr>
      </p:pic>
      <p:sp>
        <p:nvSpPr>
          <p:cNvPr id="6" name="TextBox 5">
            <a:extLst>
              <a:ext uri="{FF2B5EF4-FFF2-40B4-BE49-F238E27FC236}">
                <a16:creationId xmlns:a16="http://schemas.microsoft.com/office/drawing/2014/main" id="{073B4BA7-1943-44B5-8E64-B379454A02E3}"/>
              </a:ext>
            </a:extLst>
          </p:cNvPr>
          <p:cNvSpPr txBox="1"/>
          <p:nvPr/>
        </p:nvSpPr>
        <p:spPr>
          <a:xfrm>
            <a:off x="1904649" y="5841638"/>
            <a:ext cx="2670923" cy="200055"/>
          </a:xfrm>
          <a:prstGeom prst="rect">
            <a:avLst/>
          </a:prstGeom>
          <a:solidFill>
            <a:srgbClr val="000000"/>
          </a:solidFill>
        </p:spPr>
        <p:txBody>
          <a:bodyPr wrap="none" rtlCol="0">
            <a:spAutoFit/>
          </a:bodyPr>
          <a:lstStyle/>
          <a:p>
            <a:pPr algn="r">
              <a:spcAft>
                <a:spcPts val="600"/>
              </a:spcAft>
            </a:pPr>
            <a:r>
              <a:rPr lang="en-AU" sz="700">
                <a:solidFill>
                  <a:srgbClr val="FFFFFF"/>
                </a:solidFill>
                <a:hlinkClick r:id="rId3" tooltip="http://sushigeek.blogspot.com/2015/05/reacciones-de-los-mayores-los-fatalities-de-mortal-kombat-x.html">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nc-sa/3.0/">
                  <a:extLst>
                    <a:ext uri="{A12FA001-AC4F-418D-AE19-62706E023703}">
                      <ahyp:hlinkClr xmlns:ahyp="http://schemas.microsoft.com/office/drawing/2018/hyperlinkcolor" val="tx"/>
                    </a:ext>
                  </a:extLst>
                </a:hlinkClick>
              </a:rPr>
              <a:t>CC BY-SA-NC</a:t>
            </a:r>
            <a:endParaRPr lang="en-AU" sz="700">
              <a:solidFill>
                <a:srgbClr val="FFFFFF"/>
              </a:solidFill>
            </a:endParaRPr>
          </a:p>
        </p:txBody>
      </p:sp>
    </p:spTree>
    <p:extLst>
      <p:ext uri="{BB962C8B-B14F-4D97-AF65-F5344CB8AC3E}">
        <p14:creationId xmlns:p14="http://schemas.microsoft.com/office/powerpoint/2010/main" val="125416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AC26CF4-F36B-41A5-8EF1-15B4FD0C6D3E}"/>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9593" r="3770"/>
          <a:stretch/>
        </p:blipFill>
        <p:spPr>
          <a:xfrm>
            <a:off x="3851920" y="-1"/>
            <a:ext cx="5292080" cy="6858001"/>
          </a:xfrm>
          <a:custGeom>
            <a:avLst/>
            <a:gdLst>
              <a:gd name="connsiteX0" fmla="*/ 379987 w 7922146"/>
              <a:gd name="connsiteY0" fmla="*/ 0 h 6858001"/>
              <a:gd name="connsiteX1" fmla="*/ 5304971 w 7922146"/>
              <a:gd name="connsiteY1" fmla="*/ 0 h 6858001"/>
              <a:gd name="connsiteX2" fmla="*/ 7065281 w 7922146"/>
              <a:gd name="connsiteY2" fmla="*/ 0 h 6858001"/>
              <a:gd name="connsiteX3" fmla="*/ 7397540 w 7922146"/>
              <a:gd name="connsiteY3" fmla="*/ 0 h 6858001"/>
              <a:gd name="connsiteX4" fmla="*/ 7397540 w 7922146"/>
              <a:gd name="connsiteY4" fmla="*/ 1 h 6858001"/>
              <a:gd name="connsiteX5" fmla="*/ 7922146 w 7922146"/>
              <a:gd name="connsiteY5" fmla="*/ 1 h 6858001"/>
              <a:gd name="connsiteX6" fmla="*/ 7922146 w 7922146"/>
              <a:gd name="connsiteY6" fmla="*/ 6858001 h 6858001"/>
              <a:gd name="connsiteX7" fmla="*/ 7065281 w 7922146"/>
              <a:gd name="connsiteY7" fmla="*/ 6858001 h 6858001"/>
              <a:gd name="connsiteX8" fmla="*/ 7065281 w 7922146"/>
              <a:gd name="connsiteY8" fmla="*/ 6858000 h 6858001"/>
              <a:gd name="connsiteX9" fmla="*/ 5932989 w 7922146"/>
              <a:gd name="connsiteY9" fmla="*/ 6858000 h 6858001"/>
              <a:gd name="connsiteX10" fmla="*/ 5932989 w 7922146"/>
              <a:gd name="connsiteY10" fmla="*/ 6858001 h 6858001"/>
              <a:gd name="connsiteX11" fmla="*/ 27809 w 7922146"/>
              <a:gd name="connsiteY11" fmla="*/ 6858001 h 6858001"/>
              <a:gd name="connsiteX12" fmla="*/ 1803228 w 7922146"/>
              <a:gd name="connsiteY12" fmla="*/ 4521201 h 6858001"/>
              <a:gd name="connsiteX13" fmla="*/ 0 w 7922146"/>
              <a:gd name="connsiteY13" fmla="*/ 0 h 6858001"/>
              <a:gd name="connsiteX14" fmla="*/ 379987 w 7922146"/>
              <a:gd name="connsiteY14" fmla="*/ 0 h 6858001"/>
              <a:gd name="connsiteX15" fmla="*/ 0 w 7922146"/>
              <a:gd name="connsiteY15" fmla="*/ 4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p:cNvSpPr>
            <a:spLocks noGrp="1"/>
          </p:cNvSpPr>
          <p:nvPr>
            <p:ph type="title"/>
          </p:nvPr>
        </p:nvSpPr>
        <p:spPr>
          <a:xfrm>
            <a:off x="507999" y="609600"/>
            <a:ext cx="2888343" cy="1320800"/>
          </a:xfrm>
        </p:spPr>
        <p:txBody>
          <a:bodyPr>
            <a:normAutofit/>
          </a:bodyPr>
          <a:lstStyle/>
          <a:p>
            <a:r>
              <a:rPr lang="en-US" dirty="0"/>
              <a:t>Infant Mortality</a:t>
            </a:r>
            <a:endParaRPr lang="en-AU" dirty="0"/>
          </a:p>
        </p:txBody>
      </p:sp>
      <p:sp>
        <p:nvSpPr>
          <p:cNvPr id="3" name="Content Placeholder 2"/>
          <p:cNvSpPr>
            <a:spLocks noGrp="1"/>
          </p:cNvSpPr>
          <p:nvPr>
            <p:ph idx="1"/>
          </p:nvPr>
        </p:nvSpPr>
        <p:spPr>
          <a:xfrm>
            <a:off x="508000" y="2160589"/>
            <a:ext cx="2888342" cy="3880773"/>
          </a:xfrm>
        </p:spPr>
        <p:txBody>
          <a:bodyPr>
            <a:normAutofit/>
          </a:bodyPr>
          <a:lstStyle/>
          <a:p>
            <a:pPr>
              <a:lnSpc>
                <a:spcPct val="90000"/>
              </a:lnSpc>
            </a:pPr>
            <a:r>
              <a:rPr lang="en-US" sz="1500"/>
              <a:t>The death of babies or children.</a:t>
            </a:r>
          </a:p>
          <a:p>
            <a:pPr>
              <a:lnSpc>
                <a:spcPct val="90000"/>
              </a:lnSpc>
            </a:pPr>
            <a:r>
              <a:rPr lang="en-US" sz="1500"/>
              <a:t>Can be measured UNDER 1 Year of age (babies who don’t live to see their first birthday)</a:t>
            </a:r>
          </a:p>
          <a:p>
            <a:pPr>
              <a:lnSpc>
                <a:spcPct val="90000"/>
              </a:lnSpc>
            </a:pPr>
            <a:r>
              <a:rPr lang="en-US" sz="1500"/>
              <a:t>OR can be measured UNDER 5 Years of age</a:t>
            </a:r>
          </a:p>
          <a:p>
            <a:pPr>
              <a:lnSpc>
                <a:spcPct val="90000"/>
              </a:lnSpc>
            </a:pPr>
            <a:r>
              <a:rPr lang="en-US" sz="1500"/>
              <a:t>It is the number of babies who die, or the proportion of live births who don’t survive 1/5 years within a population.</a:t>
            </a:r>
          </a:p>
          <a:p>
            <a:pPr>
              <a:lnSpc>
                <a:spcPct val="90000"/>
              </a:lnSpc>
            </a:pPr>
            <a:r>
              <a:rPr lang="en-US" sz="1500"/>
              <a:t>Does NOT include stillbirths.</a:t>
            </a:r>
            <a:endParaRPr lang="en-AU" sz="1500"/>
          </a:p>
        </p:txBody>
      </p:sp>
      <p:cxnSp>
        <p:nvCxnSpPr>
          <p:cNvPr id="11" name="Straight Connector 1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8259" y="0"/>
            <a:ext cx="9144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FC26ADA4-05D8-4341-A3AF-06003D08208F}"/>
              </a:ext>
            </a:extLst>
          </p:cNvPr>
          <p:cNvSpPr txBox="1"/>
          <p:nvPr/>
        </p:nvSpPr>
        <p:spPr>
          <a:xfrm>
            <a:off x="7009206" y="6657945"/>
            <a:ext cx="2134793" cy="307777"/>
          </a:xfrm>
          <a:prstGeom prst="rect">
            <a:avLst/>
          </a:prstGeom>
          <a:solidFill>
            <a:srgbClr val="000000"/>
          </a:solidFill>
        </p:spPr>
        <p:txBody>
          <a:bodyPr wrap="square" rtlCol="0">
            <a:spAutoFit/>
          </a:bodyPr>
          <a:lstStyle/>
          <a:p>
            <a:pPr algn="r">
              <a:spcAft>
                <a:spcPts val="600"/>
              </a:spcAft>
            </a:pPr>
            <a:r>
              <a:rPr lang="en-AU" sz="700">
                <a:solidFill>
                  <a:srgbClr val="FFFFFF"/>
                </a:solidFill>
                <a:hlinkClick r:id="rId3" tooltip="http://www.thegundivas.com/2011_02_01_archive.html">
                  <a:extLst>
                    <a:ext uri="{A12FA001-AC4F-418D-AE19-62706E023703}">
                      <ahyp:hlinkClr xmlns:ahyp="http://schemas.microsoft.com/office/drawing/2018/hyperlinkcolor" val="tx"/>
                    </a:ext>
                  </a:extLst>
                </a:hlinkClick>
              </a:rPr>
              <a:t>This Photo</a:t>
            </a:r>
            <a:r>
              <a:rPr lang="en-AU" sz="700">
                <a:solidFill>
                  <a:srgbClr val="FFFFFF"/>
                </a:solidFill>
              </a:rPr>
              <a:t> by Unknown Author is licensed under </a:t>
            </a:r>
            <a:r>
              <a:rPr lang="en-AU" sz="700">
                <a:solidFill>
                  <a:srgbClr val="FFFFFF"/>
                </a:solidFill>
                <a:hlinkClick r:id="rId4" tooltip="https://creativecommons.org/licenses/by/3.0/">
                  <a:extLst>
                    <a:ext uri="{A12FA001-AC4F-418D-AE19-62706E023703}">
                      <ahyp:hlinkClr xmlns:ahyp="http://schemas.microsoft.com/office/drawing/2018/hyperlinkcolor" val="tx"/>
                    </a:ext>
                  </a:extLst>
                </a:hlinkClick>
              </a:rPr>
              <a:t>CC BY</a:t>
            </a:r>
            <a:endParaRPr lang="en-AU" sz="700">
              <a:solidFill>
                <a:srgbClr val="FFFFFF"/>
              </a:solidFill>
            </a:endParaRPr>
          </a:p>
        </p:txBody>
      </p:sp>
    </p:spTree>
    <p:extLst>
      <p:ext uri="{BB962C8B-B14F-4D97-AF65-F5344CB8AC3E}">
        <p14:creationId xmlns:p14="http://schemas.microsoft.com/office/powerpoint/2010/main" val="321932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sign&#10;&#10;Description automatically generated">
            <a:extLst>
              <a:ext uri="{FF2B5EF4-FFF2-40B4-BE49-F238E27FC236}">
                <a16:creationId xmlns:a16="http://schemas.microsoft.com/office/drawing/2014/main" id="{D149E995-EE43-47E4-A675-AC9C962C5871}"/>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101" r="9261"/>
          <a:stretch/>
        </p:blipFill>
        <p:spPr>
          <a:xfrm>
            <a:off x="3202390" y="-1"/>
            <a:ext cx="5941610" cy="6858001"/>
          </a:xfrm>
          <a:custGeom>
            <a:avLst/>
            <a:gdLst>
              <a:gd name="connsiteX0" fmla="*/ 379987 w 7922146"/>
              <a:gd name="connsiteY0" fmla="*/ 0 h 6858001"/>
              <a:gd name="connsiteX1" fmla="*/ 5304971 w 7922146"/>
              <a:gd name="connsiteY1" fmla="*/ 0 h 6858001"/>
              <a:gd name="connsiteX2" fmla="*/ 7065281 w 7922146"/>
              <a:gd name="connsiteY2" fmla="*/ 0 h 6858001"/>
              <a:gd name="connsiteX3" fmla="*/ 7397540 w 7922146"/>
              <a:gd name="connsiteY3" fmla="*/ 0 h 6858001"/>
              <a:gd name="connsiteX4" fmla="*/ 7397540 w 7922146"/>
              <a:gd name="connsiteY4" fmla="*/ 1 h 6858001"/>
              <a:gd name="connsiteX5" fmla="*/ 7922146 w 7922146"/>
              <a:gd name="connsiteY5" fmla="*/ 1 h 6858001"/>
              <a:gd name="connsiteX6" fmla="*/ 7922146 w 7922146"/>
              <a:gd name="connsiteY6" fmla="*/ 6858001 h 6858001"/>
              <a:gd name="connsiteX7" fmla="*/ 7065281 w 7922146"/>
              <a:gd name="connsiteY7" fmla="*/ 6858001 h 6858001"/>
              <a:gd name="connsiteX8" fmla="*/ 7065281 w 7922146"/>
              <a:gd name="connsiteY8" fmla="*/ 6858000 h 6858001"/>
              <a:gd name="connsiteX9" fmla="*/ 5932989 w 7922146"/>
              <a:gd name="connsiteY9" fmla="*/ 6858000 h 6858001"/>
              <a:gd name="connsiteX10" fmla="*/ 5932989 w 7922146"/>
              <a:gd name="connsiteY10" fmla="*/ 6858001 h 6858001"/>
              <a:gd name="connsiteX11" fmla="*/ 27809 w 7922146"/>
              <a:gd name="connsiteY11" fmla="*/ 6858001 h 6858001"/>
              <a:gd name="connsiteX12" fmla="*/ 1803228 w 7922146"/>
              <a:gd name="connsiteY12" fmla="*/ 4521201 h 6858001"/>
              <a:gd name="connsiteX13" fmla="*/ 0 w 7922146"/>
              <a:gd name="connsiteY13" fmla="*/ 0 h 6858001"/>
              <a:gd name="connsiteX14" fmla="*/ 379987 w 7922146"/>
              <a:gd name="connsiteY14" fmla="*/ 0 h 6858001"/>
              <a:gd name="connsiteX15" fmla="*/ 0 w 7922146"/>
              <a:gd name="connsiteY15" fmla="*/ 4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p:cNvSpPr>
            <a:spLocks noGrp="1"/>
          </p:cNvSpPr>
          <p:nvPr>
            <p:ph type="title"/>
          </p:nvPr>
        </p:nvSpPr>
        <p:spPr>
          <a:xfrm>
            <a:off x="507999" y="609600"/>
            <a:ext cx="2888343" cy="1320800"/>
          </a:xfrm>
        </p:spPr>
        <p:txBody>
          <a:bodyPr>
            <a:normAutofit/>
          </a:bodyPr>
          <a:lstStyle/>
          <a:p>
            <a:r>
              <a:rPr lang="en-US" dirty="0"/>
              <a:t>Incidence of Disease</a:t>
            </a:r>
            <a:endParaRPr lang="en-AU" dirty="0"/>
          </a:p>
        </p:txBody>
      </p:sp>
      <p:sp>
        <p:nvSpPr>
          <p:cNvPr id="3" name="Content Placeholder 2"/>
          <p:cNvSpPr>
            <a:spLocks noGrp="1"/>
          </p:cNvSpPr>
          <p:nvPr>
            <p:ph idx="1"/>
          </p:nvPr>
        </p:nvSpPr>
        <p:spPr>
          <a:xfrm>
            <a:off x="508000" y="2160589"/>
            <a:ext cx="2888342" cy="3880773"/>
          </a:xfrm>
        </p:spPr>
        <p:txBody>
          <a:bodyPr>
            <a:normAutofit/>
          </a:bodyPr>
          <a:lstStyle/>
          <a:p>
            <a:r>
              <a:rPr lang="en-US" dirty="0"/>
              <a:t>The number of NEW cases of a disease or condition in a specific place and time period.</a:t>
            </a:r>
          </a:p>
          <a:p>
            <a:r>
              <a:rPr lang="en-US" dirty="0"/>
              <a:t>It indicates the RISK of contraction of a disease/illness of an individual</a:t>
            </a:r>
          </a:p>
          <a:p>
            <a:r>
              <a:rPr lang="en-US" dirty="0"/>
              <a:t>Used to track disease outbreak and spread.</a:t>
            </a:r>
            <a:endParaRPr lang="en-AU" dirty="0"/>
          </a:p>
        </p:txBody>
      </p:sp>
      <p:cxnSp>
        <p:nvCxnSpPr>
          <p:cNvPr id="10" name="Straight Connector 9">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8259" y="0"/>
            <a:ext cx="9144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2626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2769</TotalTime>
  <Words>7636</Words>
  <Application>Microsoft Office PowerPoint</Application>
  <PresentationFormat>On-screen Show (4:3)</PresentationFormat>
  <Paragraphs>870</Paragraphs>
  <Slides>148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148</vt:i4>
      </vt:variant>
    </vt:vector>
  </HeadingPairs>
  <TitlesOfParts>
    <vt:vector size="154" baseType="lpstr">
      <vt:lpstr>Arial</vt:lpstr>
      <vt:lpstr>Calibri</vt:lpstr>
      <vt:lpstr>Trebuchet MS</vt:lpstr>
      <vt:lpstr>Wingdings</vt:lpstr>
      <vt:lpstr>Wingdings 3</vt:lpstr>
      <vt:lpstr>Facet</vt:lpstr>
      <vt:lpstr>Health Studies Unit 2</vt:lpstr>
      <vt:lpstr>Community Development </vt:lpstr>
      <vt:lpstr>Syllabus link</vt:lpstr>
      <vt:lpstr>What do you know?</vt:lpstr>
      <vt:lpstr>PowerPoint Presentation</vt:lpstr>
      <vt:lpstr>PowerPoint Presentation</vt:lpstr>
      <vt:lpstr>Who is community development for?</vt:lpstr>
      <vt:lpstr>Community development </vt:lpstr>
      <vt:lpstr>Principles of Community Development</vt:lpstr>
      <vt:lpstr>SUSTAINABILITY</vt:lpstr>
      <vt:lpstr>Sustainability</vt:lpstr>
      <vt:lpstr>DIVERSITY</vt:lpstr>
      <vt:lpstr>Diversity</vt:lpstr>
      <vt:lpstr>HUMAN RIGHTS</vt:lpstr>
      <vt:lpstr>Human Rights</vt:lpstr>
      <vt:lpstr>SOCIAL JUSTICE</vt:lpstr>
      <vt:lpstr>Social Justice</vt:lpstr>
      <vt:lpstr>ADDRESSING DISADVANTAGE</vt:lpstr>
      <vt:lpstr>Addressing Disadvantage</vt:lpstr>
      <vt:lpstr>VALUING LOCAL KNOWLEDGE</vt:lpstr>
      <vt:lpstr>Valuing Local Knowledge</vt:lpstr>
      <vt:lpstr>Revision Questions:</vt:lpstr>
      <vt:lpstr>Homework:</vt:lpstr>
      <vt:lpstr>Syllabus link</vt:lpstr>
      <vt:lpstr>Source</vt:lpstr>
      <vt:lpstr>Revision from yesterday:</vt:lpstr>
      <vt:lpstr>Community Development </vt:lpstr>
      <vt:lpstr>Question:</vt:lpstr>
      <vt:lpstr>Levels of Participation</vt:lpstr>
      <vt:lpstr>What does each level look like?</vt:lpstr>
      <vt:lpstr>LEVEL 1: Information</vt:lpstr>
      <vt:lpstr>LEVEL 2: Consultation</vt:lpstr>
      <vt:lpstr>LEVEL 3: Deciding Together</vt:lpstr>
      <vt:lpstr>LEVEL 4: Acting Together</vt:lpstr>
      <vt:lpstr>LEVEL 5: Supporting Community Interest</vt:lpstr>
      <vt:lpstr>Participation &amp; Empowerment</vt:lpstr>
      <vt:lpstr>PowerPoint Presentation</vt:lpstr>
      <vt:lpstr>Participation &amp; Empowerment </vt:lpstr>
      <vt:lpstr>Individual vs Community Empowerment</vt:lpstr>
      <vt:lpstr>Application Questions:</vt:lpstr>
      <vt:lpstr>Community Development Examples</vt:lpstr>
      <vt:lpstr>Jakarta Declaration Health Promotion</vt:lpstr>
      <vt:lpstr>Syllabus link</vt:lpstr>
      <vt:lpstr>Jakarta Declaration</vt:lpstr>
      <vt:lpstr>5 PRIORITIES</vt:lpstr>
      <vt:lpstr>Promote social responsibility for health</vt:lpstr>
      <vt:lpstr>Increase investments for health development</vt:lpstr>
      <vt:lpstr>Consolidate and expand partnerships for health</vt:lpstr>
      <vt:lpstr>Increase community capacity and empower the individual</vt:lpstr>
      <vt:lpstr>Secure an infrastructure for health promotion</vt:lpstr>
      <vt:lpstr>Activities</vt:lpstr>
      <vt:lpstr>Source:</vt:lpstr>
      <vt:lpstr>Exam question practice</vt:lpstr>
      <vt:lpstr>Social Marketing</vt:lpstr>
      <vt:lpstr>Syllabus link </vt:lpstr>
      <vt:lpstr>Let’s recap…</vt:lpstr>
      <vt:lpstr>Let’s Recap…</vt:lpstr>
      <vt:lpstr>Example:</vt:lpstr>
      <vt:lpstr>Social Marketing</vt:lpstr>
      <vt:lpstr>Social Marketing (continued)</vt:lpstr>
      <vt:lpstr>The Four P’s of Social Marketing</vt:lpstr>
      <vt:lpstr>PRODUCT</vt:lpstr>
      <vt:lpstr>PRICE</vt:lpstr>
      <vt:lpstr>PLACE</vt:lpstr>
      <vt:lpstr>PROMOTION</vt:lpstr>
      <vt:lpstr>Lets apply these to a a normal food advertisement first…</vt:lpstr>
      <vt:lpstr>Now lets look at how a social marketing campaign works in comparison…</vt:lpstr>
      <vt:lpstr>Apply the four P’s to this campaign…</vt:lpstr>
      <vt:lpstr>PowerPoint Presentation</vt:lpstr>
      <vt:lpstr>Animals Smoking Advertisement:</vt:lpstr>
      <vt:lpstr>Characteristics of Effective Messages</vt:lpstr>
      <vt:lpstr>PowerPoint Presentation</vt:lpstr>
      <vt:lpstr>Some Ineffective Campaigns…</vt:lpstr>
      <vt:lpstr>PowerPoint Presentation</vt:lpstr>
      <vt:lpstr>R U OK? Day</vt:lpstr>
      <vt:lpstr>ACT, BELONG, COMMIT</vt:lpstr>
      <vt:lpstr>Product? Price? Place? Promotion?</vt:lpstr>
      <vt:lpstr>Compare and Contrast the Four P’s of these two adverts</vt:lpstr>
      <vt:lpstr>The Use of Health Products and Services</vt:lpstr>
      <vt:lpstr>Health Products and Services</vt:lpstr>
      <vt:lpstr>Health Products and Services</vt:lpstr>
      <vt:lpstr>MEDIA</vt:lpstr>
      <vt:lpstr>TRANSPORT</vt:lpstr>
      <vt:lpstr>COST</vt:lpstr>
      <vt:lpstr>CONSUMER CONFIDENCE (Products)</vt:lpstr>
      <vt:lpstr>CONSUMER CONFIDENCE (Services)</vt:lpstr>
      <vt:lpstr>PRODUCT PLACEMENT</vt:lpstr>
      <vt:lpstr>Revision Questions</vt:lpstr>
      <vt:lpstr>Syllabus link </vt:lpstr>
      <vt:lpstr>Sources</vt:lpstr>
      <vt:lpstr>PowerPoint Presentation</vt:lpstr>
      <vt:lpstr>Epidemiology</vt:lpstr>
      <vt:lpstr>Syllabus link </vt:lpstr>
      <vt:lpstr>What is Epidemiology?</vt:lpstr>
      <vt:lpstr>What is Epidemiology?</vt:lpstr>
      <vt:lpstr>Morbidity</vt:lpstr>
      <vt:lpstr>Mortality</vt:lpstr>
      <vt:lpstr>Infant Mortality</vt:lpstr>
      <vt:lpstr>Incidence of Disease</vt:lpstr>
      <vt:lpstr>Prevalence of Disease</vt:lpstr>
      <vt:lpstr>Comparing Incidence and Prevalence of disease:</vt:lpstr>
      <vt:lpstr>Burden of Disease</vt:lpstr>
      <vt:lpstr>Life Expectancy</vt:lpstr>
      <vt:lpstr>Why is Epidemiology Used?</vt:lpstr>
      <vt:lpstr>Questions that Epidemiologists ask…</vt:lpstr>
      <vt:lpstr>Epidemiology Triangle – Click here </vt:lpstr>
      <vt:lpstr>Questions for Understanding</vt:lpstr>
      <vt:lpstr>Activity</vt:lpstr>
      <vt:lpstr>Case questions</vt:lpstr>
      <vt:lpstr>Syllabus link </vt:lpstr>
      <vt:lpstr>Preventive Strategies</vt:lpstr>
      <vt:lpstr>Syllabus link </vt:lpstr>
      <vt:lpstr>4 Main Preventive Strategies</vt:lpstr>
      <vt:lpstr>Screening</vt:lpstr>
      <vt:lpstr>PowerPoint Presentation</vt:lpstr>
      <vt:lpstr>Screening</vt:lpstr>
      <vt:lpstr>Cancer screening in Australia</vt:lpstr>
      <vt:lpstr>Immunisation-Definitions</vt:lpstr>
      <vt:lpstr>Immunisation-Definitions</vt:lpstr>
      <vt:lpstr>Immunisation</vt:lpstr>
      <vt:lpstr>Health Education</vt:lpstr>
      <vt:lpstr>Health Education</vt:lpstr>
      <vt:lpstr>Health Promoters </vt:lpstr>
      <vt:lpstr>Levels of Prevention</vt:lpstr>
      <vt:lpstr>Primary Prevention</vt:lpstr>
      <vt:lpstr>Primary Prevention</vt:lpstr>
      <vt:lpstr>Secondary Prevention</vt:lpstr>
      <vt:lpstr>Tertiary Prevention</vt:lpstr>
      <vt:lpstr>Lets look at an example:</vt:lpstr>
      <vt:lpstr>Activity</vt:lpstr>
      <vt:lpstr>Syllabus link </vt:lpstr>
      <vt:lpstr>Sources</vt:lpstr>
      <vt:lpstr>National Strategic Framework for Chronic Conditions </vt:lpstr>
      <vt:lpstr>Syllabus link </vt:lpstr>
      <vt:lpstr>Lets Brainstorm:</vt:lpstr>
      <vt:lpstr>Purpose of the National Strategic Framework for Chronic Conditions  </vt:lpstr>
      <vt:lpstr>National Strategic Framework for Chronic Conditions (NFCC) </vt:lpstr>
      <vt:lpstr>What are chronic conditions?</vt:lpstr>
      <vt:lpstr>What are chronic conditions? cont</vt:lpstr>
      <vt:lpstr>PowerPoint Presentation</vt:lpstr>
      <vt:lpstr>How common are they and who is at risk? (not examinable)</vt:lpstr>
      <vt:lpstr>How common are they and who is at risk? (not examinable)</vt:lpstr>
      <vt:lpstr>NFCC – What you need to know</vt:lpstr>
      <vt:lpstr>Research task #1 30 mins</vt:lpstr>
      <vt:lpstr>Research task #2 30 mins</vt:lpstr>
      <vt:lpstr>WHY are these issues in Australia?</vt:lpstr>
      <vt:lpstr>Revision Question</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Studies Unit 2</dc:title>
  <dc:creator>David Orr</dc:creator>
  <cp:lastModifiedBy>George uhe</cp:lastModifiedBy>
  <cp:revision>7</cp:revision>
  <dcterms:created xsi:type="dcterms:W3CDTF">2019-08-08T02:09:26Z</dcterms:created>
  <dcterms:modified xsi:type="dcterms:W3CDTF">2020-07-24T02:06:15Z</dcterms:modified>
</cp:coreProperties>
</file>